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5"/>
  </p:notesMasterIdLst>
  <p:sldIdLst>
    <p:sldId id="256" r:id="rId2"/>
    <p:sldId id="257" r:id="rId3"/>
    <p:sldId id="276" r:id="rId4"/>
    <p:sldId id="258" r:id="rId5"/>
    <p:sldId id="259" r:id="rId6"/>
    <p:sldId id="260" r:id="rId7"/>
    <p:sldId id="261" r:id="rId8"/>
    <p:sldId id="272" r:id="rId9"/>
    <p:sldId id="262" r:id="rId10"/>
    <p:sldId id="263" r:id="rId11"/>
    <p:sldId id="265" r:id="rId12"/>
    <p:sldId id="266" r:id="rId13"/>
    <p:sldId id="267" r:id="rId14"/>
    <p:sldId id="268" r:id="rId15"/>
    <p:sldId id="269" r:id="rId16"/>
    <p:sldId id="270" r:id="rId17"/>
    <p:sldId id="271" r:id="rId18"/>
    <p:sldId id="273" r:id="rId19"/>
    <p:sldId id="274" r:id="rId20"/>
    <p:sldId id="275" r:id="rId21"/>
    <p:sldId id="277" r:id="rId22"/>
    <p:sldId id="278" r:id="rId23"/>
    <p:sldId id="279"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i8AibjyrdS+nBmIao/Acz5AEYF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848A4C-14CC-4AB5-B6A2-7AEE26DE8592}">
  <a:tblStyle styleId="{DE848A4C-14CC-4AB5-B6A2-7AEE26DE859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6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2a7fa4d348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2a7fa4d348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2a610856d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2a610856d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2a610856d5_1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2a610856d5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2a610856d5_1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12a610856d5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2c053bef9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2c053bef9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2a610856d5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2a610856d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2c418de1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2c418de1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2a610856d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2a610856d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2a610856d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2a610856d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2a610856d5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2a610856d5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2a7fa4d34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2a7fa4d34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2c3e00776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2c3e00776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2a7fa4d348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2a7fa4d348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2d8083a2c6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2d8083a2c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3639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
        <p:cNvGrpSpPr/>
        <p:nvPr/>
      </p:nvGrpSpPr>
      <p:grpSpPr>
        <a:xfrm>
          <a:off x="0" y="0"/>
          <a:ext cx="0" cy="0"/>
          <a:chOff x="0" y="0"/>
          <a:chExt cx="0" cy="0"/>
        </a:xfrm>
      </p:grpSpPr>
      <p:sp>
        <p:nvSpPr>
          <p:cNvPr id="32" name="Google Shape;32;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2"/>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10000"/>
              </a:lnSpc>
              <a:spcBef>
                <a:spcPts val="1000"/>
              </a:spcBef>
              <a:spcAft>
                <a:spcPts val="0"/>
              </a:spcAft>
              <a:buSzPts val="2400"/>
              <a:buNone/>
              <a:defRPr sz="2400"/>
            </a:lvl1pPr>
            <a:lvl2pPr lvl="1" algn="ctr">
              <a:lnSpc>
                <a:spcPct val="110000"/>
              </a:lnSpc>
              <a:spcBef>
                <a:spcPts val="500"/>
              </a:spcBef>
              <a:spcAft>
                <a:spcPts val="0"/>
              </a:spcAft>
              <a:buSzPts val="2000"/>
              <a:buNone/>
              <a:defRPr sz="2000"/>
            </a:lvl2pPr>
            <a:lvl3pPr lvl="2" algn="ctr">
              <a:lnSpc>
                <a:spcPct val="110000"/>
              </a:lnSpc>
              <a:spcBef>
                <a:spcPts val="500"/>
              </a:spcBef>
              <a:spcAft>
                <a:spcPts val="0"/>
              </a:spcAft>
              <a:buSzPts val="1800"/>
              <a:buNone/>
              <a:defRPr sz="1800"/>
            </a:lvl3pPr>
            <a:lvl4pPr lvl="3" algn="ctr">
              <a:lnSpc>
                <a:spcPct val="110000"/>
              </a:lnSpc>
              <a:spcBef>
                <a:spcPts val="500"/>
              </a:spcBef>
              <a:spcAft>
                <a:spcPts val="0"/>
              </a:spcAft>
              <a:buSzPts val="1600"/>
              <a:buNone/>
              <a:defRPr sz="1600"/>
            </a:lvl4pPr>
            <a:lvl5pPr lvl="4" algn="ctr">
              <a:lnSpc>
                <a:spcPct val="11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 name="Google Shape;3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8"/>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7"/>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8"/>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2400"/>
              <a:buNone/>
              <a:defRPr sz="2400">
                <a:solidFill>
                  <a:srgbClr val="888888"/>
                </a:solidFill>
              </a:defRPr>
            </a:lvl1pPr>
            <a:lvl2pPr marL="914400" lvl="1" indent="-228600" algn="l">
              <a:lnSpc>
                <a:spcPct val="110000"/>
              </a:lnSpc>
              <a:spcBef>
                <a:spcPts val="500"/>
              </a:spcBef>
              <a:spcAft>
                <a:spcPts val="0"/>
              </a:spcAft>
              <a:buSzPts val="2000"/>
              <a:buNone/>
              <a:defRPr sz="2000">
                <a:solidFill>
                  <a:srgbClr val="888888"/>
                </a:solidFill>
              </a:defRPr>
            </a:lvl2pPr>
            <a:lvl3pPr marL="1371600" lvl="2" indent="-228600" algn="l">
              <a:lnSpc>
                <a:spcPct val="110000"/>
              </a:lnSpc>
              <a:spcBef>
                <a:spcPts val="500"/>
              </a:spcBef>
              <a:spcAft>
                <a:spcPts val="0"/>
              </a:spcAft>
              <a:buSzPts val="1800"/>
              <a:buNone/>
              <a:defRPr sz="1800">
                <a:solidFill>
                  <a:srgbClr val="888888"/>
                </a:solidFill>
              </a:defRPr>
            </a:lvl3pPr>
            <a:lvl4pPr marL="1828800" lvl="3" indent="-228600" algn="l">
              <a:lnSpc>
                <a:spcPct val="110000"/>
              </a:lnSpc>
              <a:spcBef>
                <a:spcPts val="500"/>
              </a:spcBef>
              <a:spcAft>
                <a:spcPts val="0"/>
              </a:spcAft>
              <a:buSzPts val="1600"/>
              <a:buNone/>
              <a:defRPr sz="1600">
                <a:solidFill>
                  <a:srgbClr val="888888"/>
                </a:solidFill>
              </a:defRPr>
            </a:lvl4pPr>
            <a:lvl5pPr marL="2286000" lvl="4" indent="-228600" algn="l">
              <a:lnSpc>
                <a:spcPct val="11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1"/>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2400"/>
              <a:buNone/>
              <a:defRPr sz="2400" b="1"/>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10000"/>
              </a:lnSpc>
              <a:spcBef>
                <a:spcPts val="1000"/>
              </a:spcBef>
              <a:spcAft>
                <a:spcPts val="0"/>
              </a:spcAft>
              <a:buSzPts val="2400"/>
              <a:buNone/>
              <a:defRPr sz="2400" b="1"/>
            </a:lvl1pPr>
            <a:lvl2pPr marL="914400" lvl="1" indent="-228600" algn="l">
              <a:lnSpc>
                <a:spcPct val="110000"/>
              </a:lnSpc>
              <a:spcBef>
                <a:spcPts val="500"/>
              </a:spcBef>
              <a:spcAft>
                <a:spcPts val="0"/>
              </a:spcAft>
              <a:buSzPts val="2000"/>
              <a:buNone/>
              <a:defRPr sz="2000" b="1"/>
            </a:lvl2pPr>
            <a:lvl3pPr marL="1371600" lvl="2" indent="-228600" algn="l">
              <a:lnSpc>
                <a:spcPct val="110000"/>
              </a:lnSpc>
              <a:spcBef>
                <a:spcPts val="500"/>
              </a:spcBef>
              <a:spcAft>
                <a:spcPts val="0"/>
              </a:spcAft>
              <a:buSzPts val="1800"/>
              <a:buNone/>
              <a:defRPr sz="1800" b="1"/>
            </a:lvl3pPr>
            <a:lvl4pPr marL="1828800" lvl="3" indent="-228600" algn="l">
              <a:lnSpc>
                <a:spcPct val="110000"/>
              </a:lnSpc>
              <a:spcBef>
                <a:spcPts val="500"/>
              </a:spcBef>
              <a:spcAft>
                <a:spcPts val="0"/>
              </a:spcAft>
              <a:buSzPts val="1600"/>
              <a:buNone/>
              <a:defRPr sz="1600" b="1"/>
            </a:lvl4pPr>
            <a:lvl5pPr marL="2286000" lvl="4" indent="-228600" algn="l">
              <a:lnSpc>
                <a:spcPct val="11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SzPts val="1800"/>
              <a:buChar char="+"/>
              <a:defRPr/>
            </a:lvl1pPr>
            <a:lvl2pPr marL="914400" lvl="1" indent="-342900" algn="l">
              <a:lnSpc>
                <a:spcPct val="110000"/>
              </a:lnSpc>
              <a:spcBef>
                <a:spcPts val="500"/>
              </a:spcBef>
              <a:spcAft>
                <a:spcPts val="0"/>
              </a:spcAft>
              <a:buSzPts val="1800"/>
              <a:buChar char="+"/>
              <a:defRPr/>
            </a:lvl2pPr>
            <a:lvl3pPr marL="1371600" lvl="2" indent="-342900" algn="l">
              <a:lnSpc>
                <a:spcPct val="110000"/>
              </a:lnSpc>
              <a:spcBef>
                <a:spcPts val="500"/>
              </a:spcBef>
              <a:spcAft>
                <a:spcPts val="0"/>
              </a:spcAft>
              <a:buSzPts val="1800"/>
              <a:buChar char="+"/>
              <a:defRPr/>
            </a:lvl3pPr>
            <a:lvl4pPr marL="1828800" lvl="3" indent="-342900" algn="l">
              <a:lnSpc>
                <a:spcPct val="110000"/>
              </a:lnSpc>
              <a:spcBef>
                <a:spcPts val="500"/>
              </a:spcBef>
              <a:spcAft>
                <a:spcPts val="0"/>
              </a:spcAft>
              <a:buSzPts val="1800"/>
              <a:buChar char="+"/>
              <a:defRPr/>
            </a:lvl4pPr>
            <a:lvl5pPr marL="2286000" lvl="4" indent="-342900" algn="l">
              <a:lnSpc>
                <a:spcPct val="11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2"/>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3"/>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10000"/>
              </a:lnSpc>
              <a:spcBef>
                <a:spcPts val="1000"/>
              </a:spcBef>
              <a:spcAft>
                <a:spcPts val="0"/>
              </a:spcAft>
              <a:buSzPts val="3200"/>
              <a:buChar char="+"/>
              <a:defRPr sz="3200"/>
            </a:lvl1pPr>
            <a:lvl2pPr marL="914400" lvl="1" indent="-406400" algn="l">
              <a:lnSpc>
                <a:spcPct val="110000"/>
              </a:lnSpc>
              <a:spcBef>
                <a:spcPts val="500"/>
              </a:spcBef>
              <a:spcAft>
                <a:spcPts val="0"/>
              </a:spcAft>
              <a:buSzPts val="2800"/>
              <a:buChar char="+"/>
              <a:defRPr sz="2800"/>
            </a:lvl2pPr>
            <a:lvl3pPr marL="1371600" lvl="2" indent="-381000" algn="l">
              <a:lnSpc>
                <a:spcPct val="110000"/>
              </a:lnSpc>
              <a:spcBef>
                <a:spcPts val="500"/>
              </a:spcBef>
              <a:spcAft>
                <a:spcPts val="0"/>
              </a:spcAft>
              <a:buSzPts val="2400"/>
              <a:buChar char="+"/>
              <a:defRPr sz="2400"/>
            </a:lvl3pPr>
            <a:lvl4pPr marL="1828800" lvl="3" indent="-355600" algn="l">
              <a:lnSpc>
                <a:spcPct val="110000"/>
              </a:lnSpc>
              <a:spcBef>
                <a:spcPts val="500"/>
              </a:spcBef>
              <a:spcAft>
                <a:spcPts val="0"/>
              </a:spcAft>
              <a:buSzPts val="2000"/>
              <a:buChar char="+"/>
              <a:defRPr sz="2000"/>
            </a:lvl4pPr>
            <a:lvl5pPr marL="2286000" lvl="4" indent="-355600" algn="l">
              <a:lnSpc>
                <a:spcPct val="11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7" name="Google Shape;77;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600"/>
              <a:buNone/>
              <a:defRPr sz="1600"/>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5"/>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6"/>
          <p:cNvSpPr>
            <a:spLocks noGrp="1"/>
          </p:cNvSpPr>
          <p:nvPr>
            <p:ph type="pic" idx="2"/>
          </p:nvPr>
        </p:nvSpPr>
        <p:spPr>
          <a:xfrm>
            <a:off x="5183188" y="987425"/>
            <a:ext cx="6172200" cy="4873625"/>
          </a:xfrm>
          <a:prstGeom prst="rect">
            <a:avLst/>
          </a:prstGeom>
          <a:noFill/>
          <a:ln>
            <a:noFill/>
          </a:ln>
        </p:spPr>
      </p:sp>
      <p:sp>
        <p:nvSpPr>
          <p:cNvPr id="84" name="Google Shape;84;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SzPts val="1600"/>
              <a:buNone/>
              <a:defRPr sz="1600"/>
            </a:lvl1pPr>
            <a:lvl2pPr marL="914400" lvl="1" indent="-228600" algn="l">
              <a:lnSpc>
                <a:spcPct val="110000"/>
              </a:lnSpc>
              <a:spcBef>
                <a:spcPts val="500"/>
              </a:spcBef>
              <a:spcAft>
                <a:spcPts val="0"/>
              </a:spcAft>
              <a:buSzPts val="1400"/>
              <a:buNone/>
              <a:defRPr sz="1400"/>
            </a:lvl2pPr>
            <a:lvl3pPr marL="1371600" lvl="2" indent="-228600" algn="l">
              <a:lnSpc>
                <a:spcPct val="110000"/>
              </a:lnSpc>
              <a:spcBef>
                <a:spcPts val="500"/>
              </a:spcBef>
              <a:spcAft>
                <a:spcPts val="0"/>
              </a:spcAft>
              <a:buSzPts val="1200"/>
              <a:buNone/>
              <a:defRPr sz="1200"/>
            </a:lvl3pPr>
            <a:lvl4pPr marL="1828800" lvl="3" indent="-228600" algn="l">
              <a:lnSpc>
                <a:spcPct val="110000"/>
              </a:lnSpc>
              <a:spcBef>
                <a:spcPts val="500"/>
              </a:spcBef>
              <a:spcAft>
                <a:spcPts val="0"/>
              </a:spcAft>
              <a:buSzPts val="1000"/>
              <a:buNone/>
              <a:defRPr sz="1000"/>
            </a:lvl4pPr>
            <a:lvl5pPr marL="2286000" lvl="4" indent="-228600" algn="l">
              <a:lnSpc>
                <a:spcPct val="11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6"/>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p:nvPr/>
        </p:nvSpPr>
        <p:spPr>
          <a:xfrm>
            <a:off x="0" y="0"/>
            <a:ext cx="12188952" cy="6858000"/>
          </a:xfrm>
          <a:prstGeom prst="rect">
            <a:avLst/>
          </a:prstGeom>
          <a:solidFill>
            <a:schemeClr val="lt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595959"/>
              </a:solidFill>
              <a:latin typeface="Avenir"/>
              <a:ea typeface="Avenir"/>
              <a:cs typeface="Avenir"/>
              <a:sym typeface="Avenir"/>
            </a:endParaRPr>
          </a:p>
        </p:txBody>
      </p:sp>
      <p:sp>
        <p:nvSpPr>
          <p:cNvPr id="7" name="Google Shape;7;p7"/>
          <p:cNvSpPr/>
          <p:nvPr/>
        </p:nvSpPr>
        <p:spPr>
          <a:xfrm rot="10800000">
            <a:off x="692844" y="-3086"/>
            <a:ext cx="1326111" cy="59760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800" b="0" i="0" u="none" strike="noStrike" cap="none">
                <a:solidFill>
                  <a:srgbClr val="595959"/>
                </a:solidFill>
                <a:latin typeface="Avenir"/>
                <a:ea typeface="Avenir"/>
                <a:cs typeface="Avenir"/>
                <a:sym typeface="Avenir"/>
              </a:rPr>
              <a:t> </a:t>
            </a:r>
            <a:endParaRPr/>
          </a:p>
        </p:txBody>
      </p:sp>
      <p:sp>
        <p:nvSpPr>
          <p:cNvPr id="8" name="Google Shape;8;p7"/>
          <p:cNvSpPr/>
          <p:nvPr/>
        </p:nvSpPr>
        <p:spPr>
          <a:xfrm>
            <a:off x="10439256" y="6172200"/>
            <a:ext cx="1482102" cy="679363"/>
          </a:xfrm>
          <a:custGeom>
            <a:avLst/>
            <a:gdLst/>
            <a:ahLst/>
            <a:cxnLst/>
            <a:rect l="l" t="t" r="r" b="b"/>
            <a:pathLst>
              <a:path w="1482102" h="679363" extrusionOk="0">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800" b="0" i="0" u="none" strike="noStrike" cap="none">
                <a:solidFill>
                  <a:srgbClr val="595959"/>
                </a:solidFill>
                <a:latin typeface="Avenir"/>
                <a:ea typeface="Avenir"/>
                <a:cs typeface="Avenir"/>
                <a:sym typeface="Avenir"/>
              </a:rPr>
              <a:t> </a:t>
            </a:r>
            <a:endParaRPr/>
          </a:p>
        </p:txBody>
      </p:sp>
      <p:sp>
        <p:nvSpPr>
          <p:cNvPr id="9" name="Google Shape;9;p7"/>
          <p:cNvSpPr/>
          <p:nvPr/>
        </p:nvSpPr>
        <p:spPr>
          <a:xfrm>
            <a:off x="7977352"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venir"/>
              <a:ea typeface="Avenir"/>
              <a:cs typeface="Avenir"/>
              <a:sym typeface="Avenir"/>
            </a:endParaRPr>
          </a:p>
        </p:txBody>
      </p:sp>
      <p:grpSp>
        <p:nvGrpSpPr>
          <p:cNvPr id="10" name="Google Shape;10;p7"/>
          <p:cNvGrpSpPr/>
          <p:nvPr/>
        </p:nvGrpSpPr>
        <p:grpSpPr>
          <a:xfrm>
            <a:off x="10849" y="15178"/>
            <a:ext cx="2198951" cy="3331254"/>
            <a:chOff x="4473129" y="923925"/>
            <a:chExt cx="3308947" cy="5012817"/>
          </a:xfrm>
        </p:grpSpPr>
        <p:sp>
          <p:nvSpPr>
            <p:cNvPr id="11" name="Google Shape;11;p7"/>
            <p:cNvSpPr/>
            <p:nvPr/>
          </p:nvSpPr>
          <p:spPr>
            <a:xfrm>
              <a:off x="4485988" y="924020"/>
              <a:ext cx="3296088" cy="5012722"/>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2" name="Google Shape;12;p7"/>
            <p:cNvSpPr/>
            <p:nvPr/>
          </p:nvSpPr>
          <p:spPr>
            <a:xfrm>
              <a:off x="4473129" y="923925"/>
              <a:ext cx="2977477" cy="462714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3" name="Google Shape;13;p7"/>
            <p:cNvSpPr/>
            <p:nvPr/>
          </p:nvSpPr>
          <p:spPr>
            <a:xfrm>
              <a:off x="4494561" y="923925"/>
              <a:ext cx="2356712" cy="4118991"/>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4" name="Google Shape;14;p7"/>
            <p:cNvSpPr/>
            <p:nvPr/>
          </p:nvSpPr>
          <p:spPr>
            <a:xfrm>
              <a:off x="4473129" y="923925"/>
              <a:ext cx="2059193" cy="3980116"/>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5" name="Google Shape;15;p7"/>
            <p:cNvSpPr/>
            <p:nvPr/>
          </p:nvSpPr>
          <p:spPr>
            <a:xfrm>
              <a:off x="4485131" y="1719357"/>
              <a:ext cx="743796" cy="2867501"/>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6" name="Google Shape;16;p7"/>
            <p:cNvSpPr/>
            <p:nvPr/>
          </p:nvSpPr>
          <p:spPr>
            <a:xfrm>
              <a:off x="4473129" y="1912731"/>
              <a:ext cx="597294" cy="2543540"/>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7" name="Google Shape;17;p7"/>
            <p:cNvSpPr/>
            <p:nvPr/>
          </p:nvSpPr>
          <p:spPr>
            <a:xfrm>
              <a:off x="4491417" y="2227197"/>
              <a:ext cx="389425" cy="2011236"/>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grpSp>
        <p:nvGrpSpPr>
          <p:cNvPr id="18" name="Google Shape;18;p7"/>
          <p:cNvGrpSpPr/>
          <p:nvPr/>
        </p:nvGrpSpPr>
        <p:grpSpPr>
          <a:xfrm>
            <a:off x="8610600" y="3276600"/>
            <a:ext cx="3529260" cy="3581399"/>
            <a:chOff x="4114800" y="1423987"/>
            <a:chExt cx="3961542" cy="4007547"/>
          </a:xfrm>
        </p:grpSpPr>
        <p:sp>
          <p:nvSpPr>
            <p:cNvPr id="19" name="Google Shape;19;p7"/>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0" name="Google Shape;20;p7"/>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1" name="Google Shape;21;p7"/>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2" name="Google Shape;22;p7"/>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3" name="Google Shape;23;p7"/>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4" name="Google Shape;24;p7"/>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25" name="Google Shape;25;p7"/>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accent2">
                  <a:alpha val="7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26" name="Google Shape;2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Google Shape;27;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10000"/>
              </a:lnSpc>
              <a:spcBef>
                <a:spcPts val="1000"/>
              </a:spcBef>
              <a:spcAft>
                <a:spcPts val="0"/>
              </a:spcAft>
              <a:buClr>
                <a:schemeClr val="accent5"/>
              </a:buClr>
              <a:buSzPts val="2800"/>
              <a:buFont typeface="Avenir"/>
              <a:buChar char="+"/>
              <a:defRPr sz="2800" b="0" i="0" u="none" strike="noStrike" cap="none">
                <a:solidFill>
                  <a:schemeClr val="dk2"/>
                </a:solidFill>
                <a:latin typeface="Avenir"/>
                <a:ea typeface="Avenir"/>
                <a:cs typeface="Avenir"/>
                <a:sym typeface="Avenir"/>
              </a:defRPr>
            </a:lvl1pPr>
            <a:lvl2pPr marL="914400" marR="0" lvl="1" indent="-381000" algn="l" rtl="0">
              <a:lnSpc>
                <a:spcPct val="110000"/>
              </a:lnSpc>
              <a:spcBef>
                <a:spcPts val="500"/>
              </a:spcBef>
              <a:spcAft>
                <a:spcPts val="0"/>
              </a:spcAft>
              <a:buClr>
                <a:schemeClr val="accent5"/>
              </a:buClr>
              <a:buSzPts val="2400"/>
              <a:buFont typeface="Avenir"/>
              <a:buChar char="+"/>
              <a:defRPr sz="2400" b="0" i="0" u="none" strike="noStrike" cap="none">
                <a:solidFill>
                  <a:schemeClr val="dk2"/>
                </a:solidFill>
                <a:latin typeface="Avenir"/>
                <a:ea typeface="Avenir"/>
                <a:cs typeface="Avenir"/>
                <a:sym typeface="Avenir"/>
              </a:defRPr>
            </a:lvl2pPr>
            <a:lvl3pPr marL="1371600" marR="0" lvl="2" indent="-355600" algn="l" rtl="0">
              <a:lnSpc>
                <a:spcPct val="110000"/>
              </a:lnSpc>
              <a:spcBef>
                <a:spcPts val="500"/>
              </a:spcBef>
              <a:spcAft>
                <a:spcPts val="0"/>
              </a:spcAft>
              <a:buClr>
                <a:schemeClr val="accent5"/>
              </a:buClr>
              <a:buSzPts val="2000"/>
              <a:buFont typeface="Avenir"/>
              <a:buChar char="+"/>
              <a:defRPr sz="2000" b="0" i="0" u="none" strike="noStrike" cap="none">
                <a:solidFill>
                  <a:schemeClr val="dk2"/>
                </a:solidFill>
                <a:latin typeface="Avenir"/>
                <a:ea typeface="Avenir"/>
                <a:cs typeface="Avenir"/>
                <a:sym typeface="Avenir"/>
              </a:defRPr>
            </a:lvl3pPr>
            <a:lvl4pPr marL="1828800" marR="0" lvl="3"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4pPr>
            <a:lvl5pPr marL="2286000" marR="0" lvl="4" indent="-342900" algn="l" rtl="0">
              <a:lnSpc>
                <a:spcPct val="110000"/>
              </a:lnSpc>
              <a:spcBef>
                <a:spcPts val="500"/>
              </a:spcBef>
              <a:spcAft>
                <a:spcPts val="0"/>
              </a:spcAft>
              <a:buClr>
                <a:schemeClr val="accent5"/>
              </a:buClr>
              <a:buSzPts val="1800"/>
              <a:buFont typeface="Avenir"/>
              <a:buChar char="+"/>
              <a:defRPr sz="1800" b="0" i="0" u="none" strike="noStrike" cap="none">
                <a:solidFill>
                  <a:schemeClr val="dk2"/>
                </a:solidFill>
                <a:latin typeface="Avenir"/>
                <a:ea typeface="Avenir"/>
                <a:cs typeface="Avenir"/>
                <a:sym typeface="Avenir"/>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9pPr>
          </a:lstStyle>
          <a:p>
            <a:endParaRPr/>
          </a:p>
        </p:txBody>
      </p:sp>
      <p:sp>
        <p:nvSpPr>
          <p:cNvPr id="28" name="Google Shape;28;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cap="none">
                <a:solidFill>
                  <a:schemeClr val="accent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29" name="Google Shape;29;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cap="none">
                <a:solidFill>
                  <a:schemeClr val="accent1"/>
                </a:solidFill>
                <a:latin typeface="Avenir"/>
                <a:ea typeface="Avenir"/>
                <a:cs typeface="Avenir"/>
                <a:sym typeface="Avenir"/>
              </a:defRPr>
            </a:lvl1pPr>
            <a:lvl2pPr marR="0" lvl="1" algn="l" rtl="0">
              <a:spcBef>
                <a:spcPts val="0"/>
              </a:spcBef>
              <a:spcAft>
                <a:spcPts val="0"/>
              </a:spcAft>
              <a:buSzPts val="1400"/>
              <a:buNone/>
              <a:defRPr sz="1800" b="0" i="0" u="none" strike="noStrike" cap="none">
                <a:solidFill>
                  <a:schemeClr val="dk1"/>
                </a:solidFill>
                <a:latin typeface="Avenir"/>
                <a:ea typeface="Avenir"/>
                <a:cs typeface="Avenir"/>
                <a:sym typeface="Avenir"/>
              </a:defRPr>
            </a:lvl2pPr>
            <a:lvl3pPr marR="0" lvl="2" algn="l" rtl="0">
              <a:spcBef>
                <a:spcPts val="0"/>
              </a:spcBef>
              <a:spcAft>
                <a:spcPts val="0"/>
              </a:spcAft>
              <a:buSzPts val="1400"/>
              <a:buNone/>
              <a:defRPr sz="1800" b="0" i="0" u="none" strike="noStrike" cap="none">
                <a:solidFill>
                  <a:schemeClr val="dk1"/>
                </a:solidFill>
                <a:latin typeface="Avenir"/>
                <a:ea typeface="Avenir"/>
                <a:cs typeface="Avenir"/>
                <a:sym typeface="Avenir"/>
              </a:defRPr>
            </a:lvl3pPr>
            <a:lvl4pPr marR="0" lvl="3" algn="l" rtl="0">
              <a:spcBef>
                <a:spcPts val="0"/>
              </a:spcBef>
              <a:spcAft>
                <a:spcPts val="0"/>
              </a:spcAft>
              <a:buSzPts val="1400"/>
              <a:buNone/>
              <a:defRPr sz="1800" b="0" i="0" u="none" strike="noStrike" cap="none">
                <a:solidFill>
                  <a:schemeClr val="dk1"/>
                </a:solidFill>
                <a:latin typeface="Avenir"/>
                <a:ea typeface="Avenir"/>
                <a:cs typeface="Avenir"/>
                <a:sym typeface="Avenir"/>
              </a:defRPr>
            </a:lvl4pPr>
            <a:lvl5pPr marR="0" lvl="4" algn="l" rtl="0">
              <a:spcBef>
                <a:spcPts val="0"/>
              </a:spcBef>
              <a:spcAft>
                <a:spcPts val="0"/>
              </a:spcAft>
              <a:buSzPts val="1400"/>
              <a:buNone/>
              <a:defRPr sz="1800" b="0" i="0" u="none" strike="noStrike" cap="none">
                <a:solidFill>
                  <a:schemeClr val="dk1"/>
                </a:solidFill>
                <a:latin typeface="Avenir"/>
                <a:ea typeface="Avenir"/>
                <a:cs typeface="Avenir"/>
                <a:sym typeface="Avenir"/>
              </a:defRPr>
            </a:lvl5pPr>
            <a:lvl6pPr marR="0" lvl="5" algn="l" rtl="0">
              <a:spcBef>
                <a:spcPts val="0"/>
              </a:spcBef>
              <a:spcAft>
                <a:spcPts val="0"/>
              </a:spcAft>
              <a:buSzPts val="1400"/>
              <a:buNone/>
              <a:defRPr sz="1800" b="0" i="0" u="none" strike="noStrike" cap="none">
                <a:solidFill>
                  <a:schemeClr val="dk1"/>
                </a:solidFill>
                <a:latin typeface="Avenir"/>
                <a:ea typeface="Avenir"/>
                <a:cs typeface="Avenir"/>
                <a:sym typeface="Avenir"/>
              </a:defRPr>
            </a:lvl6pPr>
            <a:lvl7pPr marR="0" lvl="6" algn="l" rtl="0">
              <a:spcBef>
                <a:spcPts val="0"/>
              </a:spcBef>
              <a:spcAft>
                <a:spcPts val="0"/>
              </a:spcAft>
              <a:buSzPts val="1400"/>
              <a:buNone/>
              <a:defRPr sz="1800" b="0" i="0" u="none" strike="noStrike" cap="none">
                <a:solidFill>
                  <a:schemeClr val="dk1"/>
                </a:solidFill>
                <a:latin typeface="Avenir"/>
                <a:ea typeface="Avenir"/>
                <a:cs typeface="Avenir"/>
                <a:sym typeface="Avenir"/>
              </a:defRPr>
            </a:lvl7pPr>
            <a:lvl8pPr marR="0" lvl="7" algn="l" rtl="0">
              <a:spcBef>
                <a:spcPts val="0"/>
              </a:spcBef>
              <a:spcAft>
                <a:spcPts val="0"/>
              </a:spcAft>
              <a:buSzPts val="1400"/>
              <a:buNone/>
              <a:defRPr sz="1800" b="0" i="0" u="none" strike="noStrike" cap="none">
                <a:solidFill>
                  <a:schemeClr val="dk1"/>
                </a:solidFill>
                <a:latin typeface="Avenir"/>
                <a:ea typeface="Avenir"/>
                <a:cs typeface="Avenir"/>
                <a:sym typeface="Avenir"/>
              </a:defRPr>
            </a:lvl8pPr>
            <a:lvl9pPr marR="0" lvl="8" algn="l" rtl="0">
              <a:spcBef>
                <a:spcPts val="0"/>
              </a:spcBef>
              <a:spcAft>
                <a:spcPts val="0"/>
              </a:spcAft>
              <a:buSzPts val="1400"/>
              <a:buNone/>
              <a:defRPr sz="1800" b="0" i="0" u="none" strike="noStrike" cap="none">
                <a:solidFill>
                  <a:schemeClr val="dk1"/>
                </a:solidFill>
                <a:latin typeface="Avenir"/>
                <a:ea typeface="Avenir"/>
                <a:cs typeface="Avenir"/>
                <a:sym typeface="Avenir"/>
              </a:defRPr>
            </a:lvl9pPr>
          </a:lstStyle>
          <a:p>
            <a:endParaRPr/>
          </a:p>
        </p:txBody>
      </p:sp>
      <p:sp>
        <p:nvSpPr>
          <p:cNvPr id="30" name="Google Shape;30;p7"/>
          <p:cNvSpPr txBox="1">
            <a:spLocks noGrp="1"/>
          </p:cNvSpPr>
          <p:nvPr>
            <p:ph type="sldNum" idx="12"/>
          </p:nvPr>
        </p:nvSpPr>
        <p:spPr>
          <a:xfrm>
            <a:off x="9906000" y="6356350"/>
            <a:ext cx="1447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u="none" cap="none">
                <a:solidFill>
                  <a:schemeClr val="accent1"/>
                </a:solidFill>
                <a:latin typeface="Avenir"/>
                <a:ea typeface="Avenir"/>
                <a:cs typeface="Avenir"/>
                <a:sym typeface="Avenir"/>
              </a:defRPr>
            </a:lvl1pPr>
            <a:lvl2pPr marL="0" marR="0" lvl="1" indent="0" algn="r" rtl="0">
              <a:spcBef>
                <a:spcPts val="0"/>
              </a:spcBef>
              <a:buNone/>
              <a:defRPr sz="900" b="0" u="none" cap="none">
                <a:solidFill>
                  <a:schemeClr val="accent1"/>
                </a:solidFill>
                <a:latin typeface="Avenir"/>
                <a:ea typeface="Avenir"/>
                <a:cs typeface="Avenir"/>
                <a:sym typeface="Avenir"/>
              </a:defRPr>
            </a:lvl2pPr>
            <a:lvl3pPr marL="0" marR="0" lvl="2" indent="0" algn="r" rtl="0">
              <a:spcBef>
                <a:spcPts val="0"/>
              </a:spcBef>
              <a:buNone/>
              <a:defRPr sz="900" b="0" u="none" cap="none">
                <a:solidFill>
                  <a:schemeClr val="accent1"/>
                </a:solidFill>
                <a:latin typeface="Avenir"/>
                <a:ea typeface="Avenir"/>
                <a:cs typeface="Avenir"/>
                <a:sym typeface="Avenir"/>
              </a:defRPr>
            </a:lvl3pPr>
            <a:lvl4pPr marL="0" marR="0" lvl="3" indent="0" algn="r" rtl="0">
              <a:spcBef>
                <a:spcPts val="0"/>
              </a:spcBef>
              <a:buNone/>
              <a:defRPr sz="900" b="0" u="none" cap="none">
                <a:solidFill>
                  <a:schemeClr val="accent1"/>
                </a:solidFill>
                <a:latin typeface="Avenir"/>
                <a:ea typeface="Avenir"/>
                <a:cs typeface="Avenir"/>
                <a:sym typeface="Avenir"/>
              </a:defRPr>
            </a:lvl4pPr>
            <a:lvl5pPr marL="0" marR="0" lvl="4" indent="0" algn="r" rtl="0">
              <a:spcBef>
                <a:spcPts val="0"/>
              </a:spcBef>
              <a:buNone/>
              <a:defRPr sz="900" b="0" u="none" cap="none">
                <a:solidFill>
                  <a:schemeClr val="accent1"/>
                </a:solidFill>
                <a:latin typeface="Avenir"/>
                <a:ea typeface="Avenir"/>
                <a:cs typeface="Avenir"/>
                <a:sym typeface="Avenir"/>
              </a:defRPr>
            </a:lvl5pPr>
            <a:lvl6pPr marL="0" marR="0" lvl="5" indent="0" algn="r" rtl="0">
              <a:spcBef>
                <a:spcPts val="0"/>
              </a:spcBef>
              <a:buNone/>
              <a:defRPr sz="900" b="0" u="none" cap="none">
                <a:solidFill>
                  <a:schemeClr val="accent1"/>
                </a:solidFill>
                <a:latin typeface="Avenir"/>
                <a:ea typeface="Avenir"/>
                <a:cs typeface="Avenir"/>
                <a:sym typeface="Avenir"/>
              </a:defRPr>
            </a:lvl6pPr>
            <a:lvl7pPr marL="0" marR="0" lvl="6" indent="0" algn="r" rtl="0">
              <a:spcBef>
                <a:spcPts val="0"/>
              </a:spcBef>
              <a:buNone/>
              <a:defRPr sz="900" b="0" u="none" cap="none">
                <a:solidFill>
                  <a:schemeClr val="accent1"/>
                </a:solidFill>
                <a:latin typeface="Avenir"/>
                <a:ea typeface="Avenir"/>
                <a:cs typeface="Avenir"/>
                <a:sym typeface="Avenir"/>
              </a:defRPr>
            </a:lvl7pPr>
            <a:lvl8pPr marL="0" marR="0" lvl="7" indent="0" algn="r" rtl="0">
              <a:spcBef>
                <a:spcPts val="0"/>
              </a:spcBef>
              <a:buNone/>
              <a:defRPr sz="900" b="0" u="none" cap="none">
                <a:solidFill>
                  <a:schemeClr val="accent1"/>
                </a:solidFill>
                <a:latin typeface="Avenir"/>
                <a:ea typeface="Avenir"/>
                <a:cs typeface="Avenir"/>
                <a:sym typeface="Avenir"/>
              </a:defRPr>
            </a:lvl8pPr>
            <a:lvl9pPr marL="0" marR="0" lvl="8" indent="0" algn="r" rtl="0">
              <a:spcBef>
                <a:spcPts val="0"/>
              </a:spcBef>
              <a:buNone/>
              <a:defRPr sz="900" b="0" u="none" cap="none">
                <a:solidFill>
                  <a:schemeClr val="accen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
        <p:cNvGrpSpPr/>
        <p:nvPr/>
      </p:nvGrpSpPr>
      <p:grpSpPr>
        <a:xfrm>
          <a:off x="0" y="0"/>
          <a:ext cx="0" cy="0"/>
          <a:chOff x="0" y="0"/>
          <a:chExt cx="0" cy="0"/>
        </a:xfrm>
      </p:grpSpPr>
      <p:sp>
        <p:nvSpPr>
          <p:cNvPr id="104" name="Google Shape;104;p1"/>
          <p:cNvSpPr/>
          <p:nvPr/>
        </p:nvSpPr>
        <p:spPr>
          <a:xfrm>
            <a:off x="0" y="0"/>
            <a:ext cx="12188952" cy="6858000"/>
          </a:xfrm>
          <a:prstGeom prst="rect">
            <a:avLst/>
          </a:prstGeom>
          <a:solidFill>
            <a:schemeClr val="lt1"/>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sp>
        <p:nvSpPr>
          <p:cNvPr id="105" name="Google Shape;105;p1"/>
          <p:cNvSpPr/>
          <p:nvPr/>
        </p:nvSpPr>
        <p:spPr>
          <a:xfrm>
            <a:off x="0" y="0"/>
            <a:ext cx="1218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Avenir"/>
              <a:ea typeface="Avenir"/>
              <a:cs typeface="Avenir"/>
              <a:sym typeface="Avenir"/>
            </a:endParaRPr>
          </a:p>
        </p:txBody>
      </p:sp>
      <p:pic>
        <p:nvPicPr>
          <p:cNvPr id="106" name="Google Shape;106;p1"/>
          <p:cNvPicPr preferRelativeResize="0"/>
          <p:nvPr/>
        </p:nvPicPr>
        <p:blipFill rotWithShape="1">
          <a:blip r:embed="rId3">
            <a:alphaModFix/>
          </a:blip>
          <a:srcRect r="-1" b="278"/>
          <a:stretch/>
        </p:blipFill>
        <p:spPr>
          <a:xfrm>
            <a:off x="20" y="10"/>
            <a:ext cx="12188932" cy="6856614"/>
          </a:xfrm>
          <a:prstGeom prst="rect">
            <a:avLst/>
          </a:prstGeom>
          <a:noFill/>
          <a:ln>
            <a:noFill/>
          </a:ln>
        </p:spPr>
      </p:pic>
      <p:sp>
        <p:nvSpPr>
          <p:cNvPr id="107" name="Google Shape;107;p1"/>
          <p:cNvSpPr/>
          <p:nvPr/>
        </p:nvSpPr>
        <p:spPr>
          <a:xfrm rot="5400000">
            <a:off x="5330952" y="0"/>
            <a:ext cx="6858000" cy="6858000"/>
          </a:xfrm>
          <a:prstGeom prst="rect">
            <a:avLst/>
          </a:prstGeom>
          <a:gradFill>
            <a:gsLst>
              <a:gs pos="0">
                <a:schemeClr val="dk1"/>
              </a:gs>
              <a:gs pos="100000">
                <a:srgbClr val="000000">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sp>
        <p:nvSpPr>
          <p:cNvPr id="108" name="Google Shape;108;p1"/>
          <p:cNvSpPr txBox="1">
            <a:spLocks noGrp="1"/>
          </p:cNvSpPr>
          <p:nvPr>
            <p:ph type="ctrTitle"/>
          </p:nvPr>
        </p:nvSpPr>
        <p:spPr>
          <a:xfrm>
            <a:off x="6768373" y="744909"/>
            <a:ext cx="4958128" cy="357509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FFFFFF"/>
              </a:buClr>
              <a:buSzPts val="5400"/>
              <a:buFont typeface="Arial"/>
              <a:buNone/>
            </a:pPr>
            <a:r>
              <a:rPr lang="it-IT" sz="5400" dirty="0">
                <a:solidFill>
                  <a:srgbClr val="FFFFFF"/>
                </a:solidFill>
              </a:rPr>
              <a:t>Cosmic Ray </a:t>
            </a:r>
            <a:r>
              <a:rPr lang="it-IT" sz="5400" dirty="0" err="1">
                <a:solidFill>
                  <a:srgbClr val="FFFFFF"/>
                </a:solidFill>
              </a:rPr>
              <a:t>Counting</a:t>
            </a:r>
            <a:r>
              <a:rPr lang="it-IT" sz="5400" dirty="0">
                <a:solidFill>
                  <a:srgbClr val="FFFFFF"/>
                </a:solidFill>
              </a:rPr>
              <a:t> Using Cosmic Box</a:t>
            </a:r>
            <a:endParaRPr dirty="0"/>
          </a:p>
        </p:txBody>
      </p:sp>
      <p:sp>
        <p:nvSpPr>
          <p:cNvPr id="109" name="Google Shape;109;p1"/>
          <p:cNvSpPr txBox="1">
            <a:spLocks noGrp="1"/>
          </p:cNvSpPr>
          <p:nvPr>
            <p:ph type="subTitle" idx="1"/>
          </p:nvPr>
        </p:nvSpPr>
        <p:spPr>
          <a:xfrm>
            <a:off x="6768373" y="4455151"/>
            <a:ext cx="4958128" cy="1766047"/>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SzPts val="2200"/>
              <a:buNone/>
            </a:pPr>
            <a:r>
              <a:rPr lang="it-IT" sz="2200">
                <a:solidFill>
                  <a:srgbClr val="FFFFFF"/>
                </a:solidFill>
              </a:rPr>
              <a:t>Liceo Cavour Roma</a:t>
            </a:r>
            <a:endParaRPr/>
          </a:p>
          <a:p>
            <a:pPr marL="0" lvl="0" indent="0" algn="l" rtl="0">
              <a:lnSpc>
                <a:spcPct val="110000"/>
              </a:lnSpc>
              <a:spcBef>
                <a:spcPts val="1000"/>
              </a:spcBef>
              <a:spcAft>
                <a:spcPts val="0"/>
              </a:spcAft>
              <a:buSzPts val="2200"/>
              <a:buNone/>
            </a:pPr>
            <a:r>
              <a:rPr lang="it-IT" sz="2200">
                <a:solidFill>
                  <a:srgbClr val="FFFFFF"/>
                </a:solidFill>
              </a:rPr>
              <a:t>A.S 2021-2022</a:t>
            </a:r>
            <a:endParaRPr/>
          </a:p>
          <a:p>
            <a:pPr marL="0" lvl="0" indent="0" algn="l" rtl="0">
              <a:lnSpc>
                <a:spcPct val="110000"/>
              </a:lnSpc>
              <a:spcBef>
                <a:spcPts val="1000"/>
              </a:spcBef>
              <a:spcAft>
                <a:spcPts val="0"/>
              </a:spcAft>
              <a:buSzPts val="2200"/>
              <a:buNone/>
            </a:pPr>
            <a:r>
              <a:rPr lang="it-IT" sz="2200">
                <a:solidFill>
                  <a:srgbClr val="FFFFFF"/>
                </a:solidFill>
              </a:rPr>
              <a:t>CREF- Extreme Energy Events</a:t>
            </a:r>
            <a:endParaRPr/>
          </a:p>
        </p:txBody>
      </p:sp>
      <p:grpSp>
        <p:nvGrpSpPr>
          <p:cNvPr id="110" name="Google Shape;110;p1"/>
          <p:cNvGrpSpPr/>
          <p:nvPr/>
        </p:nvGrpSpPr>
        <p:grpSpPr>
          <a:xfrm>
            <a:off x="10849" y="15178"/>
            <a:ext cx="2198951" cy="3331254"/>
            <a:chOff x="4473129" y="923925"/>
            <a:chExt cx="3308947" cy="5012817"/>
          </a:xfrm>
        </p:grpSpPr>
        <p:sp>
          <p:nvSpPr>
            <p:cNvPr id="111" name="Google Shape;111;p1"/>
            <p:cNvSpPr/>
            <p:nvPr/>
          </p:nvSpPr>
          <p:spPr>
            <a:xfrm>
              <a:off x="4485988" y="924020"/>
              <a:ext cx="3296088" cy="5012722"/>
            </a:xfrm>
            <a:custGeom>
              <a:avLst/>
              <a:gdLst/>
              <a:ahLst/>
              <a:cxnLst/>
              <a:rect l="l" t="t" r="r" b="b"/>
              <a:pathLst>
                <a:path w="3296088" h="5012722" extrusionOk="0">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12" name="Google Shape;112;p1"/>
            <p:cNvSpPr/>
            <p:nvPr/>
          </p:nvSpPr>
          <p:spPr>
            <a:xfrm>
              <a:off x="4473129" y="923925"/>
              <a:ext cx="2977477" cy="4627149"/>
            </a:xfrm>
            <a:custGeom>
              <a:avLst/>
              <a:gdLst/>
              <a:ahLst/>
              <a:cxnLst/>
              <a:rect l="l" t="t" r="r" b="b"/>
              <a:pathLst>
                <a:path w="2977477" h="4627149" extrusionOk="0">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13" name="Google Shape;113;p1"/>
            <p:cNvSpPr/>
            <p:nvPr/>
          </p:nvSpPr>
          <p:spPr>
            <a:xfrm>
              <a:off x="4494561" y="923925"/>
              <a:ext cx="2356712" cy="4118991"/>
            </a:xfrm>
            <a:custGeom>
              <a:avLst/>
              <a:gdLst/>
              <a:ahLst/>
              <a:cxnLst/>
              <a:rect l="l" t="t" r="r" b="b"/>
              <a:pathLst>
                <a:path w="2356712" h="4118991" extrusionOk="0">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14" name="Google Shape;114;p1"/>
            <p:cNvSpPr/>
            <p:nvPr/>
          </p:nvSpPr>
          <p:spPr>
            <a:xfrm>
              <a:off x="4473129" y="923925"/>
              <a:ext cx="2059193" cy="3980116"/>
            </a:xfrm>
            <a:custGeom>
              <a:avLst/>
              <a:gdLst/>
              <a:ahLst/>
              <a:cxnLst/>
              <a:rect l="l" t="t" r="r" b="b"/>
              <a:pathLst>
                <a:path w="2059193" h="3980116" extrusionOk="0">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15" name="Google Shape;115;p1"/>
            <p:cNvSpPr/>
            <p:nvPr/>
          </p:nvSpPr>
          <p:spPr>
            <a:xfrm>
              <a:off x="4485131" y="1719357"/>
              <a:ext cx="743796" cy="2867501"/>
            </a:xfrm>
            <a:custGeom>
              <a:avLst/>
              <a:gdLst/>
              <a:ahLst/>
              <a:cxnLst/>
              <a:rect l="l" t="t" r="r" b="b"/>
              <a:pathLst>
                <a:path w="743796" h="2867501" extrusionOk="0">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16" name="Google Shape;116;p1"/>
            <p:cNvSpPr/>
            <p:nvPr/>
          </p:nvSpPr>
          <p:spPr>
            <a:xfrm>
              <a:off x="4473129" y="1912731"/>
              <a:ext cx="597294" cy="2543540"/>
            </a:xfrm>
            <a:custGeom>
              <a:avLst/>
              <a:gdLst/>
              <a:ahLst/>
              <a:cxnLst/>
              <a:rect l="l" t="t" r="r" b="b"/>
              <a:pathLst>
                <a:path w="597294" h="2543540" extrusionOk="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17" name="Google Shape;117;p1"/>
            <p:cNvSpPr/>
            <p:nvPr/>
          </p:nvSpPr>
          <p:spPr>
            <a:xfrm>
              <a:off x="4491417" y="2227197"/>
              <a:ext cx="389425" cy="2011236"/>
            </a:xfrm>
            <a:custGeom>
              <a:avLst/>
              <a:gdLst/>
              <a:ahLst/>
              <a:cxnLst/>
              <a:rect l="l" t="t" r="r" b="b"/>
              <a:pathLst>
                <a:path w="389425" h="2011236" extrusionOk="0">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cmpd="sng">
              <a:solidFill>
                <a:schemeClr val="lt2">
                  <a:alpha val="49803"/>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grpSp>
        <p:nvGrpSpPr>
          <p:cNvPr id="118" name="Google Shape;118;p1"/>
          <p:cNvGrpSpPr/>
          <p:nvPr/>
        </p:nvGrpSpPr>
        <p:grpSpPr>
          <a:xfrm>
            <a:off x="7980400" y="3276601"/>
            <a:ext cx="4211600" cy="3581399"/>
            <a:chOff x="7980400" y="3276601"/>
            <a:chExt cx="4211600" cy="3581399"/>
          </a:xfrm>
        </p:grpSpPr>
        <p:grpSp>
          <p:nvGrpSpPr>
            <p:cNvPr id="119" name="Google Shape;119;p1"/>
            <p:cNvGrpSpPr/>
            <p:nvPr/>
          </p:nvGrpSpPr>
          <p:grpSpPr>
            <a:xfrm>
              <a:off x="8662740" y="3276601"/>
              <a:ext cx="3529260" cy="3581398"/>
              <a:chOff x="4114800" y="1423987"/>
              <a:chExt cx="3961542" cy="4007547"/>
            </a:xfrm>
          </p:grpSpPr>
          <p:sp>
            <p:nvSpPr>
              <p:cNvPr id="120" name="Google Shape;120;p1"/>
              <p:cNvSpPr/>
              <p:nvPr/>
            </p:nvSpPr>
            <p:spPr>
              <a:xfrm>
                <a:off x="4114800" y="1423987"/>
                <a:ext cx="3946874" cy="3989641"/>
              </a:xfrm>
              <a:custGeom>
                <a:avLst/>
                <a:gdLst/>
                <a:ahLst/>
                <a:cxnLst/>
                <a:rect l="l" t="t" r="r" b="b"/>
                <a:pathLst>
                  <a:path w="3946874" h="3989641" extrusionOk="0">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21" name="Google Shape;121;p1"/>
              <p:cNvSpPr/>
              <p:nvPr/>
            </p:nvSpPr>
            <p:spPr>
              <a:xfrm>
                <a:off x="4395978" y="2441733"/>
                <a:ext cx="3665410" cy="2985611"/>
              </a:xfrm>
              <a:custGeom>
                <a:avLst/>
                <a:gdLst/>
                <a:ahLst/>
                <a:cxnLst/>
                <a:rect l="l" t="t" r="r" b="b"/>
                <a:pathLst>
                  <a:path w="3665410" h="2985611" extrusionOk="0">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22" name="Google Shape;122;p1"/>
              <p:cNvSpPr/>
              <p:nvPr/>
            </p:nvSpPr>
            <p:spPr>
              <a:xfrm>
                <a:off x="7790402" y="5229700"/>
                <a:ext cx="285940" cy="199072"/>
              </a:xfrm>
              <a:custGeom>
                <a:avLst/>
                <a:gdLst/>
                <a:ahLst/>
                <a:cxnLst/>
                <a:rect l="l" t="t" r="r" b="b"/>
                <a:pathLst>
                  <a:path w="285940" h="199072" extrusionOk="0">
                    <a:moveTo>
                      <a:pt x="0" y="199073"/>
                    </a:moveTo>
                    <a:cubicBezTo>
                      <a:pt x="0" y="199073"/>
                      <a:pt x="242125" y="39243"/>
                      <a:pt x="285940"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23" name="Google Shape;123;p1"/>
              <p:cNvSpPr/>
              <p:nvPr/>
            </p:nvSpPr>
            <p:spPr>
              <a:xfrm>
                <a:off x="7393114" y="5049773"/>
                <a:ext cx="655796" cy="381190"/>
              </a:xfrm>
              <a:custGeom>
                <a:avLst/>
                <a:gdLst/>
                <a:ahLst/>
                <a:cxnLst/>
                <a:rect l="l" t="t" r="r" b="b"/>
                <a:pathLst>
                  <a:path w="655796" h="381190" extrusionOk="0">
                    <a:moveTo>
                      <a:pt x="0" y="381190"/>
                    </a:moveTo>
                    <a:cubicBezTo>
                      <a:pt x="0" y="381190"/>
                      <a:pt x="461105" y="172117"/>
                      <a:pt x="655796"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24" name="Google Shape;124;p1"/>
              <p:cNvSpPr/>
              <p:nvPr/>
            </p:nvSpPr>
            <p:spPr>
              <a:xfrm>
                <a:off x="5154072" y="3867816"/>
                <a:ext cx="2907315" cy="1544764"/>
              </a:xfrm>
              <a:custGeom>
                <a:avLst/>
                <a:gdLst/>
                <a:ahLst/>
                <a:cxnLst/>
                <a:rect l="l" t="t" r="r" b="b"/>
                <a:pathLst>
                  <a:path w="2907315" h="1544764" extrusionOk="0">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25" name="Google Shape;125;p1"/>
              <p:cNvSpPr/>
              <p:nvPr/>
            </p:nvSpPr>
            <p:spPr>
              <a:xfrm>
                <a:off x="4907946" y="3479100"/>
                <a:ext cx="3168300" cy="1952434"/>
              </a:xfrm>
              <a:custGeom>
                <a:avLst/>
                <a:gdLst/>
                <a:ahLst/>
                <a:cxnLst/>
                <a:rect l="l" t="t" r="r" b="b"/>
                <a:pathLst>
                  <a:path w="3168300" h="1952434" extrusionOk="0">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sp>
            <p:nvSpPr>
              <p:cNvPr id="126" name="Google Shape;126;p1"/>
              <p:cNvSpPr/>
              <p:nvPr/>
            </p:nvSpPr>
            <p:spPr>
              <a:xfrm>
                <a:off x="4704778" y="2976752"/>
                <a:ext cx="3356800" cy="2452020"/>
              </a:xfrm>
              <a:custGeom>
                <a:avLst/>
                <a:gdLst/>
                <a:ahLst/>
                <a:cxnLst/>
                <a:rect l="l" t="t" r="r" b="b"/>
                <a:pathLst>
                  <a:path w="3356800" h="2452020" extrusionOk="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cmpd="sng">
                <a:solidFill>
                  <a:schemeClr val="lt2">
                    <a:alpha val="34901"/>
                  </a:schemeClr>
                </a:solidFill>
                <a:prstDash val="lgDash"/>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venir"/>
                  <a:ea typeface="Avenir"/>
                  <a:cs typeface="Avenir"/>
                  <a:sym typeface="Avenir"/>
                </a:endParaRPr>
              </a:p>
            </p:txBody>
          </p:sp>
        </p:grpSp>
        <p:sp>
          <p:nvSpPr>
            <p:cNvPr id="127" name="Google Shape;127;p1"/>
            <p:cNvSpPr/>
            <p:nvPr/>
          </p:nvSpPr>
          <p:spPr>
            <a:xfrm>
              <a:off x="7980400" y="5197178"/>
              <a:ext cx="4211600" cy="1660822"/>
            </a:xfrm>
            <a:custGeom>
              <a:avLst/>
              <a:gdLst/>
              <a:ahLst/>
              <a:cxnLst/>
              <a:rect l="l" t="t" r="r" b="b"/>
              <a:pathLst>
                <a:path w="4211600" h="1660822" extrusionOk="0">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venir"/>
                <a:ea typeface="Avenir"/>
                <a:cs typeface="Avenir"/>
                <a:sym typeface="Aveni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
          <p:cNvSpPr txBox="1">
            <a:spLocks noGrp="1"/>
          </p:cNvSpPr>
          <p:nvPr>
            <p:ph type="title"/>
          </p:nvPr>
        </p:nvSpPr>
        <p:spPr>
          <a:xfrm>
            <a:off x="2208178" y="365125"/>
            <a:ext cx="9145621"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Arial"/>
              <a:buNone/>
            </a:pPr>
            <a:r>
              <a:rPr lang="it-IT" b="1" dirty="0" err="1">
                <a:latin typeface="Calibri" panose="020F0502020204030204" pitchFamily="34" charset="0"/>
                <a:cs typeface="Calibri" panose="020F0502020204030204" pitchFamily="34" charset="0"/>
              </a:rPr>
              <a:t>C.Cavour</a:t>
            </a:r>
            <a:r>
              <a:rPr lang="it-IT" b="1" dirty="0">
                <a:latin typeface="Calibri" panose="020F0502020204030204" pitchFamily="34" charset="0"/>
                <a:cs typeface="Calibri" panose="020F0502020204030204" pitchFamily="34" charset="0"/>
              </a:rPr>
              <a:t> High School</a:t>
            </a:r>
            <a:endParaRPr b="1" dirty="0">
              <a:latin typeface="Calibri" panose="020F0502020204030204" pitchFamily="34" charset="0"/>
              <a:cs typeface="Calibri" panose="020F0502020204030204" pitchFamily="34" charset="0"/>
            </a:endParaRPr>
          </a:p>
        </p:txBody>
      </p:sp>
      <p:sp>
        <p:nvSpPr>
          <p:cNvPr id="178" name="Google Shape;178;p3"/>
          <p:cNvSpPr txBox="1">
            <a:spLocks noGrp="1"/>
          </p:cNvSpPr>
          <p:nvPr>
            <p:ph type="body" idx="1"/>
          </p:nvPr>
        </p:nvSpPr>
        <p:spPr>
          <a:xfrm>
            <a:off x="396025" y="1690700"/>
            <a:ext cx="6524400" cy="4959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200"/>
              </a:spcBef>
              <a:spcAft>
                <a:spcPts val="0"/>
              </a:spcAft>
              <a:buClr>
                <a:schemeClr val="dk1"/>
              </a:buClr>
              <a:buSzPct val="39285"/>
              <a:buFont typeface="Arial"/>
              <a:buNone/>
            </a:pPr>
            <a:r>
              <a:rPr lang="it-IT" sz="1600" dirty="0">
                <a:latin typeface="Calibri" panose="020F0502020204030204" pitchFamily="34" charset="0"/>
                <a:cs typeface="Calibri" panose="020F0502020204030204" pitchFamily="34" charset="0"/>
              </a:rPr>
              <a:t>Liceo Scientifico Camillo Cavour </a:t>
            </a:r>
            <a:r>
              <a:rPr lang="it-IT" sz="1600" dirty="0" err="1">
                <a:latin typeface="Calibri" panose="020F0502020204030204" pitchFamily="34" charset="0"/>
                <a:cs typeface="Calibri" panose="020F0502020204030204" pitchFamily="34" charset="0"/>
              </a:rPr>
              <a:t>is</a:t>
            </a:r>
            <a:r>
              <a:rPr lang="it-IT" sz="1600" dirty="0">
                <a:latin typeface="Calibri" panose="020F0502020204030204" pitchFamily="34" charset="0"/>
                <a:cs typeface="Calibri" panose="020F0502020204030204" pitchFamily="34" charset="0"/>
              </a:rPr>
              <a:t> a </a:t>
            </a:r>
            <a:r>
              <a:rPr lang="it-IT" sz="1600" dirty="0" err="1">
                <a:latin typeface="Calibri" panose="020F0502020204030204" pitchFamily="34" charset="0"/>
                <a:cs typeface="Calibri" panose="020F0502020204030204" pitchFamily="34" charset="0"/>
              </a:rPr>
              <a:t>scientific</a:t>
            </a:r>
            <a:r>
              <a:rPr lang="it-IT" sz="1600" dirty="0">
                <a:latin typeface="Calibri" panose="020F0502020204030204" pitchFamily="34" charset="0"/>
                <a:cs typeface="Calibri" panose="020F0502020204030204" pitchFamily="34" charset="0"/>
              </a:rPr>
              <a:t> high school </a:t>
            </a:r>
            <a:r>
              <a:rPr lang="it-IT" sz="1600" dirty="0" err="1">
                <a:latin typeface="Calibri" panose="020F0502020204030204" pitchFamily="34" charset="0"/>
                <a:cs typeface="Calibri" panose="020F0502020204030204" pitchFamily="34" charset="0"/>
              </a:rPr>
              <a:t>located</a:t>
            </a:r>
            <a:r>
              <a:rPr lang="it-IT" sz="1600" dirty="0">
                <a:latin typeface="Calibri" panose="020F0502020204030204" pitchFamily="34" charset="0"/>
                <a:cs typeface="Calibri" panose="020F0502020204030204" pitchFamily="34" charset="0"/>
              </a:rPr>
              <a:t> in the centre of Rome, in the </a:t>
            </a:r>
            <a:r>
              <a:rPr lang="it-IT" sz="1600" dirty="0" err="1">
                <a:latin typeface="Calibri" panose="020F0502020204030204" pitchFamily="34" charset="0"/>
                <a:cs typeface="Calibri" panose="020F0502020204030204" pitchFamily="34" charset="0"/>
              </a:rPr>
              <a:t>Colosseum</a:t>
            </a:r>
            <a:r>
              <a:rPr lang="it-IT" sz="1600" dirty="0">
                <a:latin typeface="Calibri" panose="020F0502020204030204" pitchFamily="34" charset="0"/>
                <a:cs typeface="Calibri" panose="020F0502020204030204" pitchFamily="34" charset="0"/>
              </a:rPr>
              <a:t> area. It </a:t>
            </a:r>
            <a:r>
              <a:rPr lang="it-IT" sz="1600" dirty="0" err="1">
                <a:latin typeface="Calibri" panose="020F0502020204030204" pitchFamily="34" charset="0"/>
                <a:cs typeface="Calibri" panose="020F0502020204030204" pitchFamily="34" charset="0"/>
              </a:rPr>
              <a:t>was</a:t>
            </a:r>
            <a:r>
              <a:rPr lang="it-IT" sz="1600" dirty="0">
                <a:latin typeface="Calibri" panose="020F0502020204030204" pitchFamily="34" charset="0"/>
                <a:cs typeface="Calibri" panose="020F0502020204030204" pitchFamily="34" charset="0"/>
              </a:rPr>
              <a:t> the first </a:t>
            </a:r>
            <a:r>
              <a:rPr lang="it-IT" sz="1600" dirty="0" err="1">
                <a:latin typeface="Calibri" panose="020F0502020204030204" pitchFamily="34" charset="0"/>
                <a:cs typeface="Calibri" panose="020F0502020204030204" pitchFamily="34" charset="0"/>
              </a:rPr>
              <a:t>scientific</a:t>
            </a:r>
            <a:r>
              <a:rPr lang="it-IT" sz="1600" dirty="0">
                <a:latin typeface="Calibri" panose="020F0502020204030204" pitchFamily="34" charset="0"/>
                <a:cs typeface="Calibri" panose="020F0502020204030204" pitchFamily="34" charset="0"/>
              </a:rPr>
              <a:t> high school in Rome.</a:t>
            </a:r>
            <a:endParaRPr sz="1600" dirty="0">
              <a:latin typeface="Calibri" panose="020F0502020204030204" pitchFamily="34" charset="0"/>
              <a:cs typeface="Calibri" panose="020F0502020204030204" pitchFamily="34" charset="0"/>
            </a:endParaRPr>
          </a:p>
          <a:p>
            <a:pPr marL="0" lvl="0" indent="0" algn="l" rtl="0">
              <a:lnSpc>
                <a:spcPct val="115000"/>
              </a:lnSpc>
              <a:spcBef>
                <a:spcPts val="1200"/>
              </a:spcBef>
              <a:spcAft>
                <a:spcPts val="0"/>
              </a:spcAft>
              <a:buClr>
                <a:schemeClr val="dk1"/>
              </a:buClr>
              <a:buSzPct val="39285"/>
              <a:buFont typeface="Arial"/>
              <a:buNone/>
            </a:pPr>
            <a:r>
              <a:rPr lang="it-IT" sz="1600" dirty="0" err="1">
                <a:latin typeface="Calibri" panose="020F0502020204030204" pitchFamily="34" charset="0"/>
                <a:cs typeface="Calibri" panose="020F0502020204030204" pitchFamily="34" charset="0"/>
              </a:rPr>
              <a:t>Our</a:t>
            </a:r>
            <a:r>
              <a:rPr lang="it-IT" sz="1600" dirty="0">
                <a:latin typeface="Calibri" panose="020F0502020204030204" pitchFamily="34" charset="0"/>
                <a:cs typeface="Calibri" panose="020F0502020204030204" pitchFamily="34" charset="0"/>
              </a:rPr>
              <a:t> school takes the name of Camillo Benso Conte di Cavour: </a:t>
            </a:r>
            <a:r>
              <a:rPr lang="it-IT" sz="1600" dirty="0" err="1">
                <a:latin typeface="Calibri" panose="020F0502020204030204" pitchFamily="34" charset="0"/>
                <a:cs typeface="Calibri" panose="020F0502020204030204" pitchFamily="34" charset="0"/>
              </a:rPr>
              <a:t>protagonist</a:t>
            </a:r>
            <a:r>
              <a:rPr lang="it-IT" sz="1600" dirty="0">
                <a:latin typeface="Calibri" panose="020F0502020204030204" pitchFamily="34" charset="0"/>
                <a:cs typeface="Calibri" panose="020F0502020204030204" pitchFamily="34" charset="0"/>
              </a:rPr>
              <a:t> of Risorgimento and supporter of liberal </a:t>
            </a:r>
            <a:r>
              <a:rPr lang="it-IT" sz="1600" dirty="0" err="1">
                <a:latin typeface="Calibri" panose="020F0502020204030204" pitchFamily="34" charset="0"/>
                <a:cs typeface="Calibri" panose="020F0502020204030204" pitchFamily="34" charset="0"/>
              </a:rPr>
              <a:t>ideas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civil</a:t>
            </a:r>
            <a:r>
              <a:rPr lang="it-IT" sz="1600" dirty="0">
                <a:latin typeface="Calibri" panose="020F0502020204030204" pitchFamily="34" charset="0"/>
                <a:cs typeface="Calibri" panose="020F0502020204030204" pitchFamily="34" charset="0"/>
              </a:rPr>
              <a:t> and </a:t>
            </a:r>
            <a:r>
              <a:rPr lang="it-IT" sz="1600" dirty="0" err="1">
                <a:latin typeface="Calibri" panose="020F0502020204030204" pitchFamily="34" charset="0"/>
                <a:cs typeface="Calibri" panose="020F0502020204030204" pitchFamily="34" charset="0"/>
              </a:rPr>
              <a:t>economic</a:t>
            </a:r>
            <a:r>
              <a:rPr lang="it-IT" sz="1600" dirty="0">
                <a:latin typeface="Calibri" panose="020F0502020204030204" pitchFamily="34" charset="0"/>
                <a:cs typeface="Calibri" panose="020F0502020204030204" pitchFamily="34" charset="0"/>
              </a:rPr>
              <a:t> progress.</a:t>
            </a:r>
          </a:p>
          <a:p>
            <a:pPr marL="0" lvl="0" indent="0" algn="l" rtl="0">
              <a:lnSpc>
                <a:spcPct val="115000"/>
              </a:lnSpc>
              <a:spcBef>
                <a:spcPts val="1200"/>
              </a:spcBef>
              <a:spcAft>
                <a:spcPts val="0"/>
              </a:spcAft>
              <a:buClr>
                <a:schemeClr val="dk1"/>
              </a:buClr>
              <a:buSzPct val="39285"/>
              <a:buFont typeface="Arial"/>
              <a:buNone/>
            </a:pPr>
            <a:r>
              <a:rPr lang="en-US" sz="1600" dirty="0">
                <a:latin typeface="Calibri" panose="020F0502020204030204" pitchFamily="34" charset="0"/>
                <a:cs typeface="Calibri" panose="020F0502020204030204" pitchFamily="34" charset="0"/>
              </a:rPr>
              <a:t>The area occupied by the buildings of the </a:t>
            </a:r>
            <a:r>
              <a:rPr lang="en-US" sz="1600" dirty="0" err="1">
                <a:latin typeface="Calibri" panose="020F0502020204030204" pitchFamily="34" charset="0"/>
                <a:cs typeface="Calibri" panose="020F0502020204030204" pitchFamily="34" charset="0"/>
              </a:rPr>
              <a:t>Liceo</a:t>
            </a:r>
            <a:r>
              <a:rPr lang="en-US" sz="1600" dirty="0">
                <a:latin typeface="Calibri" panose="020F0502020204030204" pitchFamily="34" charset="0"/>
                <a:cs typeface="Calibri" panose="020F0502020204030204" pitchFamily="34" charset="0"/>
              </a:rPr>
              <a:t> Cavour corresponds to a very important and little-known part of ancient Rome, whose known remains are only some sections of paving of ancient streets, which often coincide with modern paths, and a few buildings that were in medieval churches such as San Pietro in </a:t>
            </a:r>
            <a:r>
              <a:rPr lang="en-US" sz="1600" dirty="0" err="1">
                <a:latin typeface="Calibri" panose="020F0502020204030204" pitchFamily="34" charset="0"/>
                <a:cs typeface="Calibri" panose="020F0502020204030204" pitchFamily="34" charset="0"/>
              </a:rPr>
              <a:t>Vincoli</a:t>
            </a:r>
            <a:r>
              <a:rPr lang="en-US" sz="1600" dirty="0">
                <a:latin typeface="Calibri" panose="020F0502020204030204" pitchFamily="34" charset="0"/>
                <a:cs typeface="Calibri" panose="020F0502020204030204" pitchFamily="34" charset="0"/>
              </a:rPr>
              <a:t>.</a:t>
            </a:r>
          </a:p>
          <a:p>
            <a:pPr marL="0" lvl="0" indent="0" algn="l" rtl="0">
              <a:lnSpc>
                <a:spcPct val="115000"/>
              </a:lnSpc>
              <a:spcBef>
                <a:spcPts val="1200"/>
              </a:spcBef>
              <a:spcAft>
                <a:spcPts val="0"/>
              </a:spcAft>
              <a:buClr>
                <a:schemeClr val="dk1"/>
              </a:buClr>
              <a:buSzPct val="39285"/>
              <a:buFont typeface="Arial"/>
              <a:buNone/>
            </a:pPr>
            <a:r>
              <a:rPr lang="en-US" sz="1600" dirty="0">
                <a:latin typeface="Calibri" panose="020F0502020204030204" pitchFamily="34" charset="0"/>
                <a:cs typeface="Calibri" panose="020F0502020204030204" pitchFamily="34" charset="0"/>
              </a:rPr>
              <a:t>The building in which the high school is located consists of two buildings; in particular, building B extends over four floors, and it was in this building that the measurements were made</a:t>
            </a:r>
          </a:p>
          <a:p>
            <a:pPr marL="0" lvl="0" indent="0" algn="l" rtl="0">
              <a:lnSpc>
                <a:spcPct val="115000"/>
              </a:lnSpc>
              <a:spcBef>
                <a:spcPts val="1200"/>
              </a:spcBef>
              <a:spcAft>
                <a:spcPts val="0"/>
              </a:spcAft>
              <a:buClr>
                <a:schemeClr val="dk1"/>
              </a:buClr>
              <a:buSzPct val="39285"/>
              <a:buFont typeface="Arial"/>
              <a:buNone/>
            </a:pPr>
            <a:endParaRPr lang="it-IT" sz="1600" dirty="0">
              <a:latin typeface="Calibri" panose="020F0502020204030204" pitchFamily="34" charset="0"/>
              <a:cs typeface="Calibri" panose="020F0502020204030204" pitchFamily="34" charset="0"/>
            </a:endParaRPr>
          </a:p>
          <a:p>
            <a:pPr marL="0" lvl="0" indent="0" algn="l" rtl="0">
              <a:lnSpc>
                <a:spcPct val="115000"/>
              </a:lnSpc>
              <a:spcBef>
                <a:spcPts val="1200"/>
              </a:spcBef>
              <a:spcAft>
                <a:spcPts val="0"/>
              </a:spcAft>
              <a:buClr>
                <a:schemeClr val="dk1"/>
              </a:buClr>
              <a:buSzPct val="39285"/>
              <a:buFont typeface="Arial"/>
              <a:buNone/>
            </a:pPr>
            <a:endParaRPr sz="2100" dirty="0">
              <a:latin typeface="Calibri" panose="020F0502020204030204" pitchFamily="34" charset="0"/>
              <a:cs typeface="Calibri" panose="020F0502020204030204" pitchFamily="34" charset="0"/>
            </a:endParaRPr>
          </a:p>
          <a:p>
            <a:pPr marL="228600" lvl="0" indent="-50800" algn="l" rtl="0">
              <a:lnSpc>
                <a:spcPct val="110000"/>
              </a:lnSpc>
              <a:spcBef>
                <a:spcPts val="1200"/>
              </a:spcBef>
              <a:spcAft>
                <a:spcPts val="0"/>
              </a:spcAft>
              <a:buSzPct val="100000"/>
              <a:buNone/>
            </a:pPr>
            <a:endParaRPr dirty="0"/>
          </a:p>
        </p:txBody>
      </p:sp>
      <p:pic>
        <p:nvPicPr>
          <p:cNvPr id="3" name="Immagine 2">
            <a:extLst>
              <a:ext uri="{FF2B5EF4-FFF2-40B4-BE49-F238E27FC236}">
                <a16:creationId xmlns:a16="http://schemas.microsoft.com/office/drawing/2014/main" id="{64E319DA-204A-5C81-C211-0A12DFA90422}"/>
              </a:ext>
            </a:extLst>
          </p:cNvPr>
          <p:cNvPicPr>
            <a:picLocks noChangeAspect="1"/>
          </p:cNvPicPr>
          <p:nvPr/>
        </p:nvPicPr>
        <p:blipFill>
          <a:blip r:embed="rId3"/>
          <a:stretch>
            <a:fillRect/>
          </a:stretch>
        </p:blipFill>
        <p:spPr>
          <a:xfrm>
            <a:off x="7362600" y="1333894"/>
            <a:ext cx="4262819" cy="322741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12a7fa4d348_4_0"/>
          <p:cNvSpPr txBox="1">
            <a:spLocks noGrp="1"/>
          </p:cNvSpPr>
          <p:nvPr>
            <p:ph type="title"/>
          </p:nvPr>
        </p:nvSpPr>
        <p:spPr>
          <a:xfrm>
            <a:off x="838200" y="365125"/>
            <a:ext cx="10515600" cy="1010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it-IT" dirty="0">
                <a:latin typeface="Calibri" panose="020F0502020204030204" pitchFamily="34" charset="0"/>
                <a:cs typeface="Calibri" panose="020F0502020204030204" pitchFamily="34" charset="0"/>
              </a:rPr>
              <a:t>The </a:t>
            </a:r>
            <a:r>
              <a:rPr lang="it-IT" dirty="0" err="1">
                <a:latin typeface="Calibri" panose="020F0502020204030204" pitchFamily="34" charset="0"/>
                <a:cs typeface="Calibri" panose="020F0502020204030204" pitchFamily="34" charset="0"/>
              </a:rPr>
              <a:t>measures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Liceum</a:t>
            </a:r>
            <a:r>
              <a:rPr lang="it-IT" dirty="0">
                <a:latin typeface="Calibri" panose="020F0502020204030204" pitchFamily="34" charset="0"/>
                <a:cs typeface="Calibri" panose="020F0502020204030204" pitchFamily="34" charset="0"/>
              </a:rPr>
              <a:t> Cavour</a:t>
            </a:r>
            <a:endParaRPr dirty="0">
              <a:latin typeface="Calibri" panose="020F0502020204030204" pitchFamily="34" charset="0"/>
              <a:cs typeface="Calibri" panose="020F0502020204030204" pitchFamily="34" charset="0"/>
            </a:endParaRPr>
          </a:p>
        </p:txBody>
      </p:sp>
      <p:sp>
        <p:nvSpPr>
          <p:cNvPr id="193" name="Google Shape;193;g12a7fa4d348_4_0"/>
          <p:cNvSpPr txBox="1">
            <a:spLocks noGrp="1"/>
          </p:cNvSpPr>
          <p:nvPr>
            <p:ph type="body" idx="1"/>
          </p:nvPr>
        </p:nvSpPr>
        <p:spPr>
          <a:xfrm>
            <a:off x="570300" y="1493450"/>
            <a:ext cx="5525700" cy="4351200"/>
          </a:xfrm>
          <a:prstGeom prst="rect">
            <a:avLst/>
          </a:prstGeom>
        </p:spPr>
        <p:txBody>
          <a:bodyPr spcFirstLastPara="1" wrap="square" lIns="91425" tIns="45700" rIns="91425" bIns="45700" anchor="t" anchorCtr="0">
            <a:normAutofit fontScale="85000" lnSpcReduction="20000"/>
          </a:bodyPr>
          <a:lstStyle/>
          <a:p>
            <a:pPr>
              <a:lnSpc>
                <a:spcPct val="107000"/>
              </a:lnSpc>
              <a:spcAft>
                <a:spcPts val="800"/>
              </a:spcAft>
            </a:pPr>
            <a:r>
              <a:rPr lang="en-GB" sz="1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measuring device was positioned at the different floors of the building, always at a distance of about (1.0 ± 0.1) m from the back wall of the corridor in front of the elevator shaft.</a:t>
            </a:r>
            <a:br>
              <a:rPr lang="en-GB" sz="1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Times were measured using the stopwatch of a commercially available smartphone with an error of about 2s.</a:t>
            </a:r>
            <a:br>
              <a:rPr lang="en-GB" sz="1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Pressure (763 mmHg) and temperature (19°C) were measured using a dedicated cell phone app.</a:t>
            </a:r>
            <a:br>
              <a:rPr lang="en-GB" sz="1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endParaRPr lang="it-IT"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acquisition time of the counts was set to 60s for each of the 10 measurements in all the series of measurements.</a:t>
            </a:r>
            <a:endParaRPr lang="it-IT"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number of counts for each measurement is shown in the nest table ; the mean was calculated for each of the series; the error on the mean was calculated using the standard deviation.</a:t>
            </a:r>
            <a:endParaRPr lang="it-IT" sz="19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1000"/>
              </a:spcBef>
              <a:spcAft>
                <a:spcPts val="0"/>
              </a:spcAft>
              <a:buNone/>
            </a:pPr>
            <a:endParaRPr dirty="0"/>
          </a:p>
        </p:txBody>
      </p:sp>
      <p:pic>
        <p:nvPicPr>
          <p:cNvPr id="3" name="Immagine 2">
            <a:extLst>
              <a:ext uri="{FF2B5EF4-FFF2-40B4-BE49-F238E27FC236}">
                <a16:creationId xmlns:a16="http://schemas.microsoft.com/office/drawing/2014/main" id="{2E8125F2-2F18-E298-4B95-B57F034C4B9F}"/>
              </a:ext>
            </a:extLst>
          </p:cNvPr>
          <p:cNvPicPr>
            <a:picLocks noChangeAspect="1"/>
          </p:cNvPicPr>
          <p:nvPr/>
        </p:nvPicPr>
        <p:blipFill>
          <a:blip r:embed="rId3"/>
          <a:stretch>
            <a:fillRect/>
          </a:stretch>
        </p:blipFill>
        <p:spPr>
          <a:xfrm>
            <a:off x="6331670" y="1340141"/>
            <a:ext cx="2180734" cy="2459474"/>
          </a:xfrm>
          <a:prstGeom prst="rect">
            <a:avLst/>
          </a:prstGeom>
        </p:spPr>
      </p:pic>
      <p:pic>
        <p:nvPicPr>
          <p:cNvPr id="5" name="Immagine 4">
            <a:extLst>
              <a:ext uri="{FF2B5EF4-FFF2-40B4-BE49-F238E27FC236}">
                <a16:creationId xmlns:a16="http://schemas.microsoft.com/office/drawing/2014/main" id="{BA8BE03F-FDDF-EFA6-0690-EA42CDD99CE0}"/>
              </a:ext>
            </a:extLst>
          </p:cNvPr>
          <p:cNvPicPr>
            <a:picLocks noChangeAspect="1"/>
          </p:cNvPicPr>
          <p:nvPr/>
        </p:nvPicPr>
        <p:blipFill>
          <a:blip r:embed="rId4"/>
          <a:stretch>
            <a:fillRect/>
          </a:stretch>
        </p:blipFill>
        <p:spPr>
          <a:xfrm rot="5400000">
            <a:off x="8232414" y="2744932"/>
            <a:ext cx="2907646" cy="218073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12a610856d5_1_0"/>
          <p:cNvSpPr txBox="1">
            <a:spLocks noGrp="1"/>
          </p:cNvSpPr>
          <p:nvPr>
            <p:ph type="title"/>
          </p:nvPr>
        </p:nvSpPr>
        <p:spPr>
          <a:xfrm>
            <a:off x="838200" y="-2507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it-IT" sz="3200" b="1" dirty="0" err="1">
                <a:solidFill>
                  <a:schemeClr val="dk1"/>
                </a:solidFill>
                <a:latin typeface="Calibri" panose="020F0502020204030204" pitchFamily="34" charset="0"/>
                <a:ea typeface="Avenir"/>
                <a:cs typeface="Calibri" panose="020F0502020204030204" pitchFamily="34" charset="0"/>
                <a:sym typeface="Avenir"/>
              </a:rPr>
              <a:t>Tables</a:t>
            </a:r>
            <a:r>
              <a:rPr lang="it-IT" sz="3200" b="1" dirty="0">
                <a:solidFill>
                  <a:schemeClr val="dk1"/>
                </a:solidFill>
                <a:latin typeface="Calibri" panose="020F0502020204030204" pitchFamily="34" charset="0"/>
                <a:ea typeface="Avenir"/>
                <a:cs typeface="Calibri" panose="020F0502020204030204" pitchFamily="34" charset="0"/>
                <a:sym typeface="Avenir"/>
              </a:rPr>
              <a:t> and </a:t>
            </a:r>
            <a:r>
              <a:rPr lang="it-IT" sz="3200" b="1" dirty="0" err="1">
                <a:solidFill>
                  <a:schemeClr val="dk1"/>
                </a:solidFill>
                <a:latin typeface="Calibri" panose="020F0502020204030204" pitchFamily="34" charset="0"/>
                <a:ea typeface="Avenir"/>
                <a:cs typeface="Calibri" panose="020F0502020204030204" pitchFamily="34" charset="0"/>
                <a:sym typeface="Avenir"/>
              </a:rPr>
              <a:t>graphs</a:t>
            </a:r>
            <a:r>
              <a:rPr lang="it-IT" sz="3200" b="1" dirty="0">
                <a:solidFill>
                  <a:schemeClr val="dk1"/>
                </a:solidFill>
                <a:latin typeface="Calibri" panose="020F0502020204030204" pitchFamily="34" charset="0"/>
                <a:ea typeface="Avenir"/>
                <a:cs typeface="Calibri" panose="020F0502020204030204" pitchFamily="34" charset="0"/>
                <a:sym typeface="Avenir"/>
              </a:rPr>
              <a:t> of the </a:t>
            </a:r>
            <a:r>
              <a:rPr lang="it-IT" sz="3200" b="1" dirty="0" err="1">
                <a:solidFill>
                  <a:schemeClr val="dk1"/>
                </a:solidFill>
                <a:latin typeface="Calibri" panose="020F0502020204030204" pitchFamily="34" charset="0"/>
                <a:ea typeface="Avenir"/>
                <a:cs typeface="Calibri" panose="020F0502020204030204" pitchFamily="34" charset="0"/>
                <a:sym typeface="Avenir"/>
              </a:rPr>
              <a:t>measures</a:t>
            </a:r>
            <a:r>
              <a:rPr lang="it-IT" sz="3200" b="1" dirty="0">
                <a:solidFill>
                  <a:schemeClr val="dk1"/>
                </a:solidFill>
                <a:latin typeface="Calibri" panose="020F0502020204030204" pitchFamily="34" charset="0"/>
                <a:ea typeface="Avenir"/>
                <a:cs typeface="Calibri" panose="020F0502020204030204" pitchFamily="34" charset="0"/>
                <a:sym typeface="Avenir"/>
              </a:rPr>
              <a:t> </a:t>
            </a:r>
            <a:r>
              <a:rPr lang="it-IT" sz="3200" b="1" dirty="0" err="1">
                <a:solidFill>
                  <a:schemeClr val="dk1"/>
                </a:solidFill>
                <a:latin typeface="Calibri" panose="020F0502020204030204" pitchFamily="34" charset="0"/>
                <a:ea typeface="Avenir"/>
                <a:cs typeface="Calibri" panose="020F0502020204030204" pitchFamily="34" charset="0"/>
                <a:sym typeface="Avenir"/>
              </a:rPr>
              <a:t>at</a:t>
            </a:r>
            <a:r>
              <a:rPr lang="it-IT" sz="3200" b="1" dirty="0">
                <a:solidFill>
                  <a:schemeClr val="dk1"/>
                </a:solidFill>
                <a:latin typeface="Calibri" panose="020F0502020204030204" pitchFamily="34" charset="0"/>
                <a:ea typeface="Avenir"/>
                <a:cs typeface="Calibri" panose="020F0502020204030204" pitchFamily="34" charset="0"/>
                <a:sym typeface="Avenir"/>
              </a:rPr>
              <a:t> the </a:t>
            </a:r>
            <a:r>
              <a:rPr lang="it-IT" sz="3200" b="1" dirty="0" err="1">
                <a:solidFill>
                  <a:schemeClr val="dk1"/>
                </a:solidFill>
                <a:latin typeface="Calibri" panose="020F0502020204030204" pitchFamily="34" charset="0"/>
                <a:ea typeface="Avenir"/>
                <a:cs typeface="Calibri" panose="020F0502020204030204" pitchFamily="34" charset="0"/>
                <a:sym typeface="Avenir"/>
              </a:rPr>
              <a:t>Liceum</a:t>
            </a:r>
            <a:r>
              <a:rPr lang="it-IT" sz="3200" b="1" dirty="0">
                <a:solidFill>
                  <a:schemeClr val="dk1"/>
                </a:solidFill>
                <a:latin typeface="Calibri" panose="020F0502020204030204" pitchFamily="34" charset="0"/>
                <a:ea typeface="Avenir"/>
                <a:cs typeface="Calibri" panose="020F0502020204030204" pitchFamily="34" charset="0"/>
                <a:sym typeface="Avenir"/>
              </a:rPr>
              <a:t> Cavour</a:t>
            </a:r>
            <a:endParaRPr sz="3200" b="1" dirty="0">
              <a:latin typeface="Calibri" panose="020F0502020204030204" pitchFamily="34" charset="0"/>
              <a:cs typeface="Calibri" panose="020F0502020204030204" pitchFamily="34" charset="0"/>
            </a:endParaRPr>
          </a:p>
        </p:txBody>
      </p:sp>
      <p:graphicFrame>
        <p:nvGraphicFramePr>
          <p:cNvPr id="199" name="Google Shape;199;g12a610856d5_1_0"/>
          <p:cNvGraphicFramePr/>
          <p:nvPr/>
        </p:nvGraphicFramePr>
        <p:xfrm>
          <a:off x="211500" y="807360"/>
          <a:ext cx="7027350" cy="5932340"/>
        </p:xfrm>
        <a:graphic>
          <a:graphicData uri="http://schemas.openxmlformats.org/drawingml/2006/table">
            <a:tbl>
              <a:tblPr>
                <a:noFill/>
                <a:tableStyleId>{DE848A4C-14CC-4AB5-B6A2-7AEE26DE8592}</a:tableStyleId>
              </a:tblPr>
              <a:tblGrid>
                <a:gridCol w="515150">
                  <a:extLst>
                    <a:ext uri="{9D8B030D-6E8A-4147-A177-3AD203B41FA5}">
                      <a16:colId xmlns:a16="http://schemas.microsoft.com/office/drawing/2014/main" val="20000"/>
                    </a:ext>
                  </a:extLst>
                </a:gridCol>
                <a:gridCol w="741425">
                  <a:extLst>
                    <a:ext uri="{9D8B030D-6E8A-4147-A177-3AD203B41FA5}">
                      <a16:colId xmlns:a16="http://schemas.microsoft.com/office/drawing/2014/main" val="20001"/>
                    </a:ext>
                  </a:extLst>
                </a:gridCol>
                <a:gridCol w="1359275">
                  <a:extLst>
                    <a:ext uri="{9D8B030D-6E8A-4147-A177-3AD203B41FA5}">
                      <a16:colId xmlns:a16="http://schemas.microsoft.com/office/drawing/2014/main" val="20002"/>
                    </a:ext>
                  </a:extLst>
                </a:gridCol>
                <a:gridCol w="1433425">
                  <a:extLst>
                    <a:ext uri="{9D8B030D-6E8A-4147-A177-3AD203B41FA5}">
                      <a16:colId xmlns:a16="http://schemas.microsoft.com/office/drawing/2014/main" val="20003"/>
                    </a:ext>
                  </a:extLst>
                </a:gridCol>
                <a:gridCol w="1655875">
                  <a:extLst>
                    <a:ext uri="{9D8B030D-6E8A-4147-A177-3AD203B41FA5}">
                      <a16:colId xmlns:a16="http://schemas.microsoft.com/office/drawing/2014/main" val="20004"/>
                    </a:ext>
                  </a:extLst>
                </a:gridCol>
                <a:gridCol w="1322200">
                  <a:extLst>
                    <a:ext uri="{9D8B030D-6E8A-4147-A177-3AD203B41FA5}">
                      <a16:colId xmlns:a16="http://schemas.microsoft.com/office/drawing/2014/main" val="20005"/>
                    </a:ext>
                  </a:extLst>
                </a:gridCol>
              </a:tblGrid>
              <a:tr h="444875">
                <a:tc>
                  <a:txBody>
                    <a:bodyPr/>
                    <a:lstStyle/>
                    <a:p>
                      <a:pPr marL="0" lvl="0" indent="0" algn="ctr" rtl="0">
                        <a:spcBef>
                          <a:spcPts val="0"/>
                        </a:spcBef>
                        <a:spcAft>
                          <a:spcPts val="0"/>
                        </a:spcAft>
                        <a:buNone/>
                      </a:pP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4">
                  <a:txBody>
                    <a:bodyPr/>
                    <a:lstStyle/>
                    <a:p>
                      <a:pPr marL="0" lvl="0" indent="0" algn="ctr" rtl="0">
                        <a:lnSpc>
                          <a:spcPct val="115000"/>
                        </a:lnSpc>
                        <a:spcBef>
                          <a:spcPts val="0"/>
                        </a:spcBef>
                        <a:spcAft>
                          <a:spcPts val="0"/>
                        </a:spcAft>
                        <a:buNone/>
                      </a:pPr>
                      <a:r>
                        <a:rPr lang="it-IT" b="1">
                          <a:latin typeface="Calibri"/>
                          <a:ea typeface="Calibri"/>
                          <a:cs typeface="Calibri"/>
                          <a:sym typeface="Calibri"/>
                        </a:rPr>
                        <a:t>Height with respect to the ground floor (m) ±0,1</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406600">
                <a:tc>
                  <a:txBody>
                    <a:bodyPr/>
                    <a:lstStyle/>
                    <a:p>
                      <a:pPr marL="0" lvl="0" indent="0" algn="ctr" rtl="0">
                        <a:spcBef>
                          <a:spcPts val="0"/>
                        </a:spcBef>
                        <a:spcAft>
                          <a:spcPts val="0"/>
                        </a:spcAft>
                        <a:buNone/>
                      </a:pP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100" b="1">
                          <a:latin typeface="Calibri"/>
                          <a:ea typeface="Calibri"/>
                          <a:cs typeface="Calibri"/>
                          <a:sym typeface="Calibri"/>
                        </a:rPr>
                        <a:t>0</a:t>
                      </a:r>
                      <a:endParaRPr sz="1100" b="1">
                        <a:latin typeface="Calibri"/>
                        <a:ea typeface="Calibri"/>
                        <a:cs typeface="Calibri"/>
                        <a:sym typeface="Calibri"/>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100" b="1">
                          <a:latin typeface="Calibri"/>
                          <a:ea typeface="Calibri"/>
                          <a:cs typeface="Calibri"/>
                          <a:sym typeface="Calibri"/>
                        </a:rPr>
                        <a:t>7</a:t>
                      </a:r>
                      <a:endParaRPr sz="1100" b="1">
                        <a:latin typeface="Calibri"/>
                        <a:ea typeface="Calibri"/>
                        <a:cs typeface="Calibri"/>
                        <a:sym typeface="Calibri"/>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100" b="1">
                          <a:latin typeface="Calibri"/>
                          <a:ea typeface="Calibri"/>
                          <a:cs typeface="Calibri"/>
                          <a:sym typeface="Calibri"/>
                        </a:rPr>
                        <a:t>12</a:t>
                      </a:r>
                      <a:endParaRPr sz="1100" b="1">
                        <a:latin typeface="Calibri"/>
                        <a:ea typeface="Calibri"/>
                        <a:cs typeface="Calibri"/>
                        <a:sym typeface="Calibri"/>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100" b="1">
                          <a:latin typeface="Calibri"/>
                          <a:ea typeface="Calibri"/>
                          <a:cs typeface="Calibri"/>
                          <a:sym typeface="Calibri"/>
                        </a:rPr>
                        <a:t>17</a:t>
                      </a:r>
                      <a:endParaRPr sz="1100" b="1">
                        <a:latin typeface="Calibri"/>
                        <a:ea typeface="Calibri"/>
                        <a:cs typeface="Calibri"/>
                        <a:sym typeface="Calibri"/>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1775">
                <a:tc>
                  <a:txBody>
                    <a:bodyPr/>
                    <a:lstStyle/>
                    <a:p>
                      <a:pPr marL="0" lvl="0" indent="0" algn="ctr" rtl="0">
                        <a:spcBef>
                          <a:spcPts val="0"/>
                        </a:spcBef>
                        <a:spcAft>
                          <a:spcPts val="0"/>
                        </a:spcAft>
                        <a:buNone/>
                      </a:pP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100" b="1">
                          <a:latin typeface="Calibri"/>
                          <a:ea typeface="Calibri"/>
                          <a:cs typeface="Calibri"/>
                          <a:sym typeface="Calibri"/>
                        </a:rPr>
                        <a:t>s±2</a:t>
                      </a:r>
                      <a:endParaRPr sz="1100"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4">
                  <a:txBody>
                    <a:bodyPr/>
                    <a:lstStyle/>
                    <a:p>
                      <a:pPr marL="0" lvl="0" indent="0" algn="ctr" rtl="0">
                        <a:lnSpc>
                          <a:spcPct val="115000"/>
                        </a:lnSpc>
                        <a:spcBef>
                          <a:spcPts val="0"/>
                        </a:spcBef>
                        <a:spcAft>
                          <a:spcPts val="0"/>
                        </a:spcAft>
                        <a:buNone/>
                      </a:pPr>
                      <a:r>
                        <a:rPr lang="it-IT" b="1">
                          <a:latin typeface="Calibri"/>
                          <a:ea typeface="Calibri"/>
                          <a:cs typeface="Calibri"/>
                          <a:sym typeface="Calibri"/>
                        </a:rPr>
                        <a:t>Two-count error for each measurement</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2"/>
                  </a:ext>
                </a:extLst>
              </a:tr>
              <a:tr h="441775">
                <a:tc>
                  <a:txBody>
                    <a:bodyPr/>
                    <a:lstStyle/>
                    <a:p>
                      <a:pPr marL="0" lvl="0" indent="0" algn="ctr" rtl="0">
                        <a:lnSpc>
                          <a:spcPct val="115000"/>
                        </a:lnSpc>
                        <a:spcBef>
                          <a:spcPts val="0"/>
                        </a:spcBef>
                        <a:spcAft>
                          <a:spcPts val="0"/>
                        </a:spcAft>
                        <a:buNone/>
                      </a:pPr>
                      <a:r>
                        <a:rPr lang="it-IT" u="sng">
                          <a:latin typeface="Calibri"/>
                          <a:ea typeface="Calibri"/>
                          <a:cs typeface="Calibri"/>
                          <a:sym typeface="Calibri"/>
                        </a:rPr>
                        <a:t>n</a:t>
                      </a:r>
                      <a:endParaRPr u="sng">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u="sng">
                          <a:latin typeface="Calibri"/>
                          <a:ea typeface="Calibri"/>
                          <a:cs typeface="Calibri"/>
                          <a:sym typeface="Calibri"/>
                        </a:rPr>
                        <a:t>Time</a:t>
                      </a:r>
                      <a:endParaRPr u="sng">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u="sng">
                          <a:latin typeface="Calibri"/>
                          <a:ea typeface="Calibri"/>
                          <a:cs typeface="Calibri"/>
                          <a:sym typeface="Calibri"/>
                        </a:rPr>
                        <a:t>Ground Floor</a:t>
                      </a:r>
                      <a:endParaRPr u="sng">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u="sng">
                          <a:latin typeface="Calibri"/>
                          <a:ea typeface="Calibri"/>
                          <a:cs typeface="Calibri"/>
                          <a:sym typeface="Calibri"/>
                        </a:rPr>
                        <a:t>First Floor</a:t>
                      </a:r>
                      <a:endParaRPr u="sng">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u="sng">
                          <a:latin typeface="Calibri"/>
                          <a:ea typeface="Calibri"/>
                          <a:cs typeface="Calibri"/>
                          <a:sym typeface="Calibri"/>
                        </a:rPr>
                        <a:t>Second Floor</a:t>
                      </a:r>
                      <a:endParaRPr u="sng">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u="sng">
                          <a:latin typeface="Calibri"/>
                          <a:ea typeface="Calibri"/>
                          <a:cs typeface="Calibri"/>
                          <a:sym typeface="Calibri"/>
                        </a:rPr>
                        <a:t>Roof</a:t>
                      </a:r>
                      <a:endParaRPr u="sng">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22225">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1</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60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dirty="0">
                          <a:latin typeface="Calibri"/>
                          <a:ea typeface="Calibri"/>
                          <a:cs typeface="Calibri"/>
                          <a:sym typeface="Calibri"/>
                        </a:rPr>
                        <a:t>20</a:t>
                      </a:r>
                      <a:endParaRPr sz="1300" dirty="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38</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37</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41</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22225">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2</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60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19</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36</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40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36</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22225">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60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23</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31</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21</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40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22225">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4</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60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25</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31</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35</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22225">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5</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60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27</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32</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26</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29</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422225">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6</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60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16</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36</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26</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45</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422225">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7</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60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25</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32</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422225">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8</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60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20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40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32</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33</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422225">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9</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60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16</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17</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38</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42</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319100">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10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60</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24</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dirty="0">
                          <a:latin typeface="Calibri"/>
                          <a:ea typeface="Calibri"/>
                          <a:cs typeface="Calibri"/>
                          <a:sym typeface="Calibri"/>
                        </a:rPr>
                        <a:t>23</a:t>
                      </a:r>
                      <a:endParaRPr sz="1300" dirty="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a:latin typeface="Calibri"/>
                          <a:ea typeface="Calibri"/>
                          <a:cs typeface="Calibri"/>
                          <a:sym typeface="Calibri"/>
                        </a:rPr>
                        <a:t>32</a:t>
                      </a:r>
                      <a:endParaRPr sz="130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1300" dirty="0">
                          <a:latin typeface="Calibri"/>
                          <a:ea typeface="Calibri"/>
                          <a:cs typeface="Calibri"/>
                          <a:sym typeface="Calibri"/>
                        </a:rPr>
                        <a:t>34</a:t>
                      </a:r>
                      <a:endParaRPr sz="1300" dirty="0">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graphicFrame>
        <p:nvGraphicFramePr>
          <p:cNvPr id="200" name="Google Shape;200;g12a610856d5_1_0"/>
          <p:cNvGraphicFramePr/>
          <p:nvPr/>
        </p:nvGraphicFramePr>
        <p:xfrm>
          <a:off x="7568688" y="1075010"/>
          <a:ext cx="3729225" cy="2102839"/>
        </p:xfrm>
        <a:graphic>
          <a:graphicData uri="http://schemas.openxmlformats.org/drawingml/2006/table">
            <a:tbl>
              <a:tblPr>
                <a:noFill/>
                <a:tableStyleId>{DE848A4C-14CC-4AB5-B6A2-7AEE26DE8592}</a:tableStyleId>
              </a:tblPr>
              <a:tblGrid>
                <a:gridCol w="738875">
                  <a:extLst>
                    <a:ext uri="{9D8B030D-6E8A-4147-A177-3AD203B41FA5}">
                      <a16:colId xmlns:a16="http://schemas.microsoft.com/office/drawing/2014/main" val="20000"/>
                    </a:ext>
                  </a:extLst>
                </a:gridCol>
                <a:gridCol w="738875">
                  <a:extLst>
                    <a:ext uri="{9D8B030D-6E8A-4147-A177-3AD203B41FA5}">
                      <a16:colId xmlns:a16="http://schemas.microsoft.com/office/drawing/2014/main" val="20001"/>
                    </a:ext>
                  </a:extLst>
                </a:gridCol>
                <a:gridCol w="738875">
                  <a:extLst>
                    <a:ext uri="{9D8B030D-6E8A-4147-A177-3AD203B41FA5}">
                      <a16:colId xmlns:a16="http://schemas.microsoft.com/office/drawing/2014/main" val="20002"/>
                    </a:ext>
                  </a:extLst>
                </a:gridCol>
                <a:gridCol w="738875">
                  <a:extLst>
                    <a:ext uri="{9D8B030D-6E8A-4147-A177-3AD203B41FA5}">
                      <a16:colId xmlns:a16="http://schemas.microsoft.com/office/drawing/2014/main" val="20003"/>
                    </a:ext>
                  </a:extLst>
                </a:gridCol>
                <a:gridCol w="773725">
                  <a:extLst>
                    <a:ext uri="{9D8B030D-6E8A-4147-A177-3AD203B41FA5}">
                      <a16:colId xmlns:a16="http://schemas.microsoft.com/office/drawing/2014/main" val="20004"/>
                    </a:ext>
                  </a:extLst>
                </a:gridCol>
              </a:tblGrid>
              <a:tr h="479450">
                <a:tc>
                  <a:txBody>
                    <a:bodyPr/>
                    <a:lstStyle/>
                    <a:p>
                      <a:pPr marL="0" lvl="0" indent="0" algn="l" rtl="0">
                        <a:spcBef>
                          <a:spcPts val="0"/>
                        </a:spcBef>
                        <a:spcAft>
                          <a:spcPts val="0"/>
                        </a:spcAft>
                        <a:buNone/>
                      </a:pP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4">
                  <a:txBody>
                    <a:bodyPr/>
                    <a:lstStyle/>
                    <a:p>
                      <a:pPr marL="0" lvl="0" indent="0" algn="ctr" rtl="0">
                        <a:lnSpc>
                          <a:spcPct val="115000"/>
                        </a:lnSpc>
                        <a:spcBef>
                          <a:spcPts val="0"/>
                        </a:spcBef>
                        <a:spcAft>
                          <a:spcPts val="0"/>
                        </a:spcAft>
                        <a:buNone/>
                      </a:pPr>
                      <a:r>
                        <a:rPr lang="it-IT" b="1">
                          <a:latin typeface="Calibri"/>
                          <a:ea typeface="Calibri"/>
                          <a:cs typeface="Calibri"/>
                          <a:sym typeface="Calibri"/>
                        </a:rPr>
                        <a:t>Height with respect to the ground floor (m) ±1</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500475">
                <a:tc>
                  <a:txBody>
                    <a:bodyPr/>
                    <a:lstStyle/>
                    <a:p>
                      <a:pPr marL="0" lvl="0" indent="0" algn="l" rtl="0">
                        <a:spcBef>
                          <a:spcPts val="0"/>
                        </a:spcBef>
                        <a:spcAft>
                          <a:spcPts val="0"/>
                        </a:spcAft>
                        <a:buNone/>
                      </a:pPr>
                      <a:endParaRPr sz="180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b="1">
                          <a:latin typeface="Calibri"/>
                          <a:ea typeface="Calibri"/>
                          <a:cs typeface="Calibri"/>
                          <a:sym typeface="Calibri"/>
                        </a:rPr>
                        <a:t>0</a:t>
                      </a:r>
                      <a:endParaRPr b="1">
                        <a:latin typeface="Calibri"/>
                        <a:ea typeface="Calibri"/>
                        <a:cs typeface="Calibri"/>
                        <a:sym typeface="Calibri"/>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b="1">
                          <a:latin typeface="Calibri"/>
                          <a:ea typeface="Calibri"/>
                          <a:cs typeface="Calibri"/>
                          <a:sym typeface="Calibri"/>
                        </a:rPr>
                        <a:t>7</a:t>
                      </a:r>
                      <a:endParaRPr b="1">
                        <a:latin typeface="Calibri"/>
                        <a:ea typeface="Calibri"/>
                        <a:cs typeface="Calibri"/>
                        <a:sym typeface="Calibri"/>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b="1">
                          <a:latin typeface="Calibri"/>
                          <a:ea typeface="Calibri"/>
                          <a:cs typeface="Calibri"/>
                          <a:sym typeface="Calibri"/>
                        </a:rPr>
                        <a:t>12</a:t>
                      </a:r>
                      <a:endParaRPr b="1">
                        <a:latin typeface="Calibri"/>
                        <a:ea typeface="Calibri"/>
                        <a:cs typeface="Calibri"/>
                        <a:sym typeface="Calibri"/>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b="1">
                          <a:latin typeface="Calibri"/>
                          <a:ea typeface="Calibri"/>
                          <a:cs typeface="Calibri"/>
                          <a:sym typeface="Calibri"/>
                        </a:rPr>
                        <a:t>17</a:t>
                      </a:r>
                      <a:endParaRPr b="1">
                        <a:latin typeface="Calibri"/>
                        <a:ea typeface="Calibri"/>
                        <a:cs typeface="Calibri"/>
                        <a:sym typeface="Calibri"/>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71600">
                <a:tc>
                  <a:txBody>
                    <a:bodyPr/>
                    <a:lstStyle/>
                    <a:p>
                      <a:pPr marL="0" lvl="0" indent="0" algn="l" rtl="0">
                        <a:lnSpc>
                          <a:spcPct val="115000"/>
                        </a:lnSpc>
                        <a:spcBef>
                          <a:spcPts val="0"/>
                        </a:spcBef>
                        <a:spcAft>
                          <a:spcPts val="0"/>
                        </a:spcAft>
                        <a:buNone/>
                      </a:pPr>
                      <a:r>
                        <a:rPr lang="it-IT" b="1">
                          <a:latin typeface="Calibri"/>
                          <a:ea typeface="Calibri"/>
                          <a:cs typeface="Calibri"/>
                          <a:sym typeface="Calibri"/>
                        </a:rPr>
                        <a:t>Average</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b="1">
                          <a:latin typeface="Calibri"/>
                          <a:ea typeface="Calibri"/>
                          <a:cs typeface="Calibri"/>
                          <a:sym typeface="Calibri"/>
                        </a:rPr>
                        <a:t>22</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b="1">
                          <a:latin typeface="Calibri"/>
                          <a:ea typeface="Calibri"/>
                          <a:cs typeface="Calibri"/>
                          <a:sym typeface="Calibri"/>
                        </a:rPr>
                        <a:t>32</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b="1">
                          <a:latin typeface="Calibri"/>
                          <a:ea typeface="Calibri"/>
                          <a:cs typeface="Calibri"/>
                          <a:sym typeface="Calibri"/>
                        </a:rPr>
                        <a:t>31</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b="1">
                          <a:latin typeface="Calibri"/>
                          <a:ea typeface="Calibri"/>
                          <a:cs typeface="Calibri"/>
                          <a:sym typeface="Calibri"/>
                        </a:rPr>
                        <a:t>37</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71600">
                <a:tc>
                  <a:txBody>
                    <a:bodyPr/>
                    <a:lstStyle/>
                    <a:p>
                      <a:pPr marL="0" lvl="0" indent="0" algn="l" rtl="0">
                        <a:lnSpc>
                          <a:spcPct val="115000"/>
                        </a:lnSpc>
                        <a:spcBef>
                          <a:spcPts val="0"/>
                        </a:spcBef>
                        <a:spcAft>
                          <a:spcPts val="0"/>
                        </a:spcAft>
                        <a:buNone/>
                      </a:pPr>
                      <a:r>
                        <a:rPr lang="it-IT" b="1">
                          <a:latin typeface="Calibri"/>
                          <a:ea typeface="Calibri"/>
                          <a:cs typeface="Calibri"/>
                          <a:sym typeface="Calibri"/>
                        </a:rPr>
                        <a:t>St. Dev</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b="1">
                          <a:latin typeface="Calibri"/>
                          <a:ea typeface="Calibri"/>
                          <a:cs typeface="Calibri"/>
                          <a:sym typeface="Calibri"/>
                        </a:rPr>
                        <a:t>4</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b="1">
                          <a:latin typeface="Calibri"/>
                          <a:ea typeface="Calibri"/>
                          <a:cs typeface="Calibri"/>
                          <a:sym typeface="Calibri"/>
                        </a:rPr>
                        <a:t>7</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b="1">
                          <a:latin typeface="Calibri"/>
                          <a:ea typeface="Calibri"/>
                          <a:cs typeface="Calibri"/>
                          <a:sym typeface="Calibri"/>
                        </a:rPr>
                        <a:t>6</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b="1">
                          <a:latin typeface="Calibri"/>
                          <a:ea typeface="Calibri"/>
                          <a:cs typeface="Calibri"/>
                          <a:sym typeface="Calibri"/>
                        </a:rPr>
                        <a:t>5</a:t>
                      </a:r>
                      <a:endParaRPr b="1">
                        <a:latin typeface="Calibri"/>
                        <a:ea typeface="Calibri"/>
                        <a:cs typeface="Calibri"/>
                        <a:sym typeface="Calibri"/>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201" name="Google Shape;201;g12a610856d5_1_0" title="Grafico"/>
          <p:cNvPicPr preferRelativeResize="0"/>
          <p:nvPr/>
        </p:nvPicPr>
        <p:blipFill>
          <a:blip r:embed="rId3">
            <a:alphaModFix/>
          </a:blip>
          <a:stretch>
            <a:fillRect/>
          </a:stretch>
        </p:blipFill>
        <p:spPr>
          <a:xfrm>
            <a:off x="7409150" y="3549310"/>
            <a:ext cx="4648350" cy="2793088"/>
          </a:xfrm>
          <a:prstGeom prst="rect">
            <a:avLst/>
          </a:prstGeom>
          <a:noFill/>
          <a:ln>
            <a:noFill/>
          </a:ln>
          <a:effectLst>
            <a:outerShdw blurRad="242888" dist="85725" dir="3780000" algn="bl" rotWithShape="0">
              <a:srgbClr val="000000">
                <a:alpha val="7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g12a610856d5_1_20" title="Grafico"/>
          <p:cNvPicPr preferRelativeResize="0"/>
          <p:nvPr/>
        </p:nvPicPr>
        <p:blipFill>
          <a:blip r:embed="rId3">
            <a:alphaModFix/>
          </a:blip>
          <a:stretch>
            <a:fillRect/>
          </a:stretch>
        </p:blipFill>
        <p:spPr>
          <a:xfrm>
            <a:off x="823913" y="407188"/>
            <a:ext cx="10544175" cy="6043613"/>
          </a:xfrm>
          <a:prstGeom prst="rect">
            <a:avLst/>
          </a:prstGeom>
          <a:noFill/>
          <a:ln>
            <a:noFill/>
          </a:ln>
          <a:effectLst>
            <a:outerShdw blurRad="242888" dist="152400" dir="3180000" algn="bl" rotWithShape="0">
              <a:srgbClr val="000000">
                <a:alpha val="24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12a610856d5_1_38" title="Grafico"/>
          <p:cNvPicPr preferRelativeResize="0"/>
          <p:nvPr/>
        </p:nvPicPr>
        <p:blipFill>
          <a:blip r:embed="rId3">
            <a:alphaModFix/>
          </a:blip>
          <a:stretch>
            <a:fillRect/>
          </a:stretch>
        </p:blipFill>
        <p:spPr>
          <a:xfrm>
            <a:off x="797000" y="302275"/>
            <a:ext cx="10806075" cy="6253449"/>
          </a:xfrm>
          <a:prstGeom prst="rect">
            <a:avLst/>
          </a:prstGeom>
          <a:noFill/>
          <a:ln>
            <a:noFill/>
          </a:ln>
          <a:effectLst>
            <a:outerShdw blurRad="485775" dist="161925" dir="3180000" algn="bl" rotWithShape="0">
              <a:srgbClr val="000000">
                <a:alpha val="45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12c053bef99_2_0"/>
          <p:cNvSpPr txBox="1">
            <a:spLocks noGrp="1"/>
          </p:cNvSpPr>
          <p:nvPr>
            <p:ph type="body" idx="1"/>
          </p:nvPr>
        </p:nvSpPr>
        <p:spPr>
          <a:xfrm>
            <a:off x="1014603" y="2492750"/>
            <a:ext cx="3811921" cy="3187200"/>
          </a:xfrm>
          <a:prstGeom prst="rect">
            <a:avLst/>
          </a:prstGeom>
          <a:noFill/>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it-IT" sz="1600" dirty="0">
                <a:latin typeface="Calibri" panose="020F0502020204030204" pitchFamily="34" charset="0"/>
                <a:cs typeface="Calibri" panose="020F0502020204030204" pitchFamily="34" charset="0"/>
              </a:rPr>
              <a:t>The </a:t>
            </a:r>
            <a:r>
              <a:rPr lang="it-IT" sz="1600" dirty="0" err="1">
                <a:latin typeface="Calibri" panose="020F0502020204030204" pitchFamily="34" charset="0"/>
                <a:cs typeface="Calibri" panose="020F0502020204030204" pitchFamily="34" charset="0"/>
              </a:rPr>
              <a:t>experimental</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results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obtained</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confirm</a:t>
            </a:r>
            <a:r>
              <a:rPr lang="it-IT" sz="1600" dirty="0">
                <a:latin typeface="Calibri" panose="020F0502020204030204" pitchFamily="34" charset="0"/>
                <a:cs typeface="Calibri" panose="020F0502020204030204" pitchFamily="34" charset="0"/>
              </a:rPr>
              <a:t> the </a:t>
            </a:r>
            <a:r>
              <a:rPr lang="it-IT" sz="1600" dirty="0" err="1">
                <a:latin typeface="Calibri" panose="020F0502020204030204" pitchFamily="34" charset="0"/>
                <a:cs typeface="Calibri" panose="020F0502020204030204" pitchFamily="34" charset="0"/>
              </a:rPr>
              <a:t>increase</a:t>
            </a:r>
            <a:r>
              <a:rPr lang="it-IT" sz="1600" dirty="0">
                <a:latin typeface="Calibri" panose="020F0502020204030204" pitchFamily="34" charset="0"/>
                <a:cs typeface="Calibri" panose="020F0502020204030204" pitchFamily="34" charset="0"/>
              </a:rPr>
              <a:t> in the </a:t>
            </a:r>
            <a:r>
              <a:rPr lang="it-IT" sz="1600" dirty="0" err="1">
                <a:latin typeface="Calibri" panose="020F0502020204030204" pitchFamily="34" charset="0"/>
                <a:cs typeface="Calibri" panose="020F0502020204030204" pitchFamily="34" charset="0"/>
              </a:rPr>
              <a:t>number</a:t>
            </a:r>
            <a:r>
              <a:rPr lang="it-IT" sz="1600" dirty="0">
                <a:latin typeface="Calibri" panose="020F0502020204030204" pitchFamily="34" charset="0"/>
                <a:cs typeface="Calibri" panose="020F0502020204030204" pitchFamily="34" charset="0"/>
              </a:rPr>
              <a:t> of </a:t>
            </a:r>
            <a:r>
              <a:rPr lang="it-IT" sz="1600" dirty="0" err="1">
                <a:latin typeface="Calibri" panose="020F0502020204030204" pitchFamily="34" charset="0"/>
                <a:cs typeface="Calibri" panose="020F0502020204030204" pitchFamily="34" charset="0"/>
              </a:rPr>
              <a:t>cosmic</a:t>
            </a:r>
            <a:r>
              <a:rPr lang="it-IT" sz="1600" dirty="0">
                <a:latin typeface="Calibri" panose="020F0502020204030204" pitchFamily="34" charset="0"/>
                <a:cs typeface="Calibri" panose="020F0502020204030204" pitchFamily="34" charset="0"/>
              </a:rPr>
              <a:t> rays with </a:t>
            </a:r>
            <a:r>
              <a:rPr lang="it-IT" sz="1600" dirty="0" err="1">
                <a:latin typeface="Calibri" panose="020F0502020204030204" pitchFamily="34" charset="0"/>
                <a:cs typeface="Calibri" panose="020F0502020204030204" pitchFamily="34" charset="0"/>
              </a:rPr>
              <a:t>altitude</a:t>
            </a:r>
            <a:r>
              <a:rPr lang="it-IT" sz="1600" dirty="0">
                <a:latin typeface="Calibri" panose="020F0502020204030204" pitchFamily="34" charset="0"/>
                <a:cs typeface="Calibri" panose="020F0502020204030204" pitchFamily="34" charset="0"/>
              </a:rPr>
              <a:t>. More </a:t>
            </a:r>
            <a:r>
              <a:rPr lang="it-IT" sz="1600" dirty="0" err="1">
                <a:latin typeface="Calibri" panose="020F0502020204030204" pitchFamily="34" charset="0"/>
                <a:cs typeface="Calibri" panose="020F0502020204030204" pitchFamily="34" charset="0"/>
              </a:rPr>
              <a:t>significant</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measures</a:t>
            </a:r>
            <a:r>
              <a:rPr lang="it-IT" sz="1600" dirty="0">
                <a:latin typeface="Calibri" panose="020F0502020204030204" pitchFamily="34" charset="0"/>
                <a:cs typeface="Calibri" panose="020F0502020204030204" pitchFamily="34" charset="0"/>
              </a:rPr>
              <a:t> could be </a:t>
            </a:r>
            <a:r>
              <a:rPr lang="it-IT" sz="1600" dirty="0" err="1">
                <a:latin typeface="Calibri" panose="020F0502020204030204" pitchFamily="34" charset="0"/>
                <a:cs typeface="Calibri" panose="020F0502020204030204" pitchFamily="34" charset="0"/>
              </a:rPr>
              <a:t>carried</a:t>
            </a:r>
            <a:r>
              <a:rPr lang="it-IT" sz="1600" dirty="0">
                <a:latin typeface="Calibri" panose="020F0502020204030204" pitchFamily="34" charset="0"/>
                <a:cs typeface="Calibri" panose="020F0502020204030204" pitchFamily="34" charset="0"/>
              </a:rPr>
              <a:t> out </a:t>
            </a:r>
            <a:r>
              <a:rPr lang="it-IT" sz="1600" dirty="0" err="1">
                <a:latin typeface="Calibri" panose="020F0502020204030204" pitchFamily="34" charset="0"/>
                <a:cs typeface="Calibri" panose="020F0502020204030204" pitchFamily="34" charset="0"/>
              </a:rPr>
              <a:t>using</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higher</a:t>
            </a:r>
            <a:r>
              <a:rPr lang="it-IT" sz="1600" dirty="0">
                <a:latin typeface="Calibri" panose="020F0502020204030204" pitchFamily="34" charset="0"/>
                <a:cs typeface="Calibri" panose="020F0502020204030204" pitchFamily="34" charset="0"/>
              </a:rPr>
              <a:t> quota </a:t>
            </a:r>
            <a:r>
              <a:rPr lang="it-IT" sz="1600" dirty="0" err="1">
                <a:latin typeface="Calibri" panose="020F0502020204030204" pitchFamily="34" charset="0"/>
                <a:cs typeface="Calibri" panose="020F0502020204030204" pitchFamily="34" charset="0"/>
              </a:rPr>
              <a:t>differences</a:t>
            </a:r>
            <a:r>
              <a:rPr lang="it-IT" sz="1600" dirty="0">
                <a:latin typeface="Calibri" panose="020F0502020204030204" pitchFamily="34" charset="0"/>
                <a:cs typeface="Calibri" panose="020F0502020204030204" pitchFamily="34" charset="0"/>
              </a:rPr>
              <a:t>. A more accurate </a:t>
            </a:r>
            <a:r>
              <a:rPr lang="it-IT" sz="1600" dirty="0" err="1">
                <a:latin typeface="Calibri" panose="020F0502020204030204" pitchFamily="34" charset="0"/>
                <a:cs typeface="Calibri" panose="020F0502020204030204" pitchFamily="34" charset="0"/>
              </a:rPr>
              <a:t>analysis</a:t>
            </a:r>
            <a:r>
              <a:rPr lang="it-IT" sz="1600" dirty="0">
                <a:latin typeface="Calibri" panose="020F0502020204030204" pitchFamily="34" charset="0"/>
                <a:cs typeface="Calibri" panose="020F0502020204030204" pitchFamily="34" charset="0"/>
              </a:rPr>
              <a:t> of the </a:t>
            </a:r>
            <a:r>
              <a:rPr lang="it-IT" sz="1600" dirty="0" err="1">
                <a:latin typeface="Calibri" panose="020F0502020204030204" pitchFamily="34" charset="0"/>
                <a:cs typeface="Calibri" panose="020F0502020204030204" pitchFamily="34" charset="0"/>
              </a:rPr>
              <a:t>phenomenon</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should</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examine</a:t>
            </a:r>
            <a:r>
              <a:rPr lang="it-IT" sz="1600" dirty="0">
                <a:latin typeface="Calibri" panose="020F0502020204030204" pitchFamily="34" charset="0"/>
                <a:cs typeface="Calibri" panose="020F0502020204030204" pitchFamily="34" charset="0"/>
              </a:rPr>
              <a:t> the </a:t>
            </a:r>
            <a:r>
              <a:rPr lang="it-IT" sz="1600" dirty="0" err="1">
                <a:latin typeface="Calibri" panose="020F0502020204030204" pitchFamily="34" charset="0"/>
                <a:cs typeface="Calibri" panose="020F0502020204030204" pitchFamily="34" charset="0"/>
              </a:rPr>
              <a:t>behavior</a:t>
            </a:r>
            <a:r>
              <a:rPr lang="it-IT" sz="1600" dirty="0">
                <a:latin typeface="Calibri" panose="020F0502020204030204" pitchFamily="34" charset="0"/>
                <a:cs typeface="Calibri" panose="020F0502020204030204" pitchFamily="34" charset="0"/>
              </a:rPr>
              <a:t> of </a:t>
            </a:r>
            <a:r>
              <a:rPr lang="it-IT" sz="1600" dirty="0" err="1">
                <a:latin typeface="Calibri" panose="020F0502020204030204" pitchFamily="34" charset="0"/>
                <a:cs typeface="Calibri" panose="020F0502020204030204" pitchFamily="34" charset="0"/>
              </a:rPr>
              <a:t>secondary</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radiation</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through</a:t>
            </a:r>
            <a:r>
              <a:rPr lang="it-IT" sz="1600" dirty="0">
                <a:latin typeface="Calibri" panose="020F0502020204030204" pitchFamily="34" charset="0"/>
                <a:cs typeface="Calibri" panose="020F0502020204030204" pitchFamily="34" charset="0"/>
              </a:rPr>
              <a:t> the </a:t>
            </a:r>
            <a:r>
              <a:rPr lang="it-IT" sz="1600" dirty="0" err="1">
                <a:latin typeface="Calibri" panose="020F0502020204030204" pitchFamily="34" charset="0"/>
                <a:cs typeface="Calibri" panose="020F0502020204030204" pitchFamily="34" charset="0"/>
              </a:rPr>
              <a:t>solid</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thicknesses</a:t>
            </a:r>
            <a:r>
              <a:rPr lang="it-IT" sz="1600" dirty="0">
                <a:latin typeface="Calibri" panose="020F0502020204030204" pitchFamily="34" charset="0"/>
                <a:cs typeface="Calibri" panose="020F0502020204030204" pitchFamily="34" charset="0"/>
              </a:rPr>
              <a:t> of the </a:t>
            </a:r>
            <a:r>
              <a:rPr lang="it-IT" sz="1600" dirty="0" err="1">
                <a:latin typeface="Calibri" panose="020F0502020204030204" pitchFamily="34" charset="0"/>
                <a:cs typeface="Calibri" panose="020F0502020204030204" pitchFamily="34" charset="0"/>
              </a:rPr>
              <a:t>floors</a:t>
            </a:r>
            <a:r>
              <a:rPr lang="it-IT" sz="1600" dirty="0">
                <a:latin typeface="Calibri" panose="020F0502020204030204" pitchFamily="34" charset="0"/>
                <a:cs typeface="Calibri" panose="020F0502020204030204" pitchFamily="34" charset="0"/>
              </a:rPr>
              <a:t> of the </a:t>
            </a:r>
            <a:r>
              <a:rPr lang="it-IT" sz="1600" dirty="0" err="1">
                <a:latin typeface="Calibri" panose="020F0502020204030204" pitchFamily="34" charset="0"/>
                <a:cs typeface="Calibri" panose="020F0502020204030204" pitchFamily="34" charset="0"/>
              </a:rPr>
              <a:t>different</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floors</a:t>
            </a:r>
            <a:r>
              <a:rPr lang="it-IT" sz="1600" dirty="0">
                <a:latin typeface="Calibri" panose="020F0502020204030204" pitchFamily="34" charset="0"/>
                <a:cs typeface="Calibri" panose="020F0502020204030204" pitchFamily="34" charset="0"/>
              </a:rPr>
              <a:t> of the building.</a:t>
            </a:r>
            <a:endParaRPr sz="1600" dirty="0">
              <a:latin typeface="Calibri" panose="020F0502020204030204" pitchFamily="34" charset="0"/>
              <a:cs typeface="Calibri" panose="020F0502020204030204" pitchFamily="34" charset="0"/>
            </a:endParaRPr>
          </a:p>
        </p:txBody>
      </p:sp>
      <p:pic>
        <p:nvPicPr>
          <p:cNvPr id="217" name="Google Shape;217;g12c053bef99_2_0"/>
          <p:cNvPicPr preferRelativeResize="0"/>
          <p:nvPr/>
        </p:nvPicPr>
        <p:blipFill>
          <a:blip r:embed="rId3">
            <a:alphaModFix/>
          </a:blip>
          <a:stretch>
            <a:fillRect/>
          </a:stretch>
        </p:blipFill>
        <p:spPr>
          <a:xfrm>
            <a:off x="5439266" y="2365828"/>
            <a:ext cx="5046205" cy="3314122"/>
          </a:xfrm>
          <a:prstGeom prst="rect">
            <a:avLst/>
          </a:prstGeom>
          <a:noFill/>
          <a:ln>
            <a:noFill/>
          </a:ln>
        </p:spPr>
      </p:pic>
      <p:sp>
        <p:nvSpPr>
          <p:cNvPr id="5" name="CasellaDiTesto 4">
            <a:extLst>
              <a:ext uri="{FF2B5EF4-FFF2-40B4-BE49-F238E27FC236}">
                <a16:creationId xmlns:a16="http://schemas.microsoft.com/office/drawing/2014/main" id="{FBEB159A-D36B-FED0-C0E2-08B28C27E8AA}"/>
              </a:ext>
            </a:extLst>
          </p:cNvPr>
          <p:cNvSpPr txBox="1"/>
          <p:nvPr/>
        </p:nvSpPr>
        <p:spPr>
          <a:xfrm>
            <a:off x="2413263" y="416434"/>
            <a:ext cx="9068584" cy="1323439"/>
          </a:xfrm>
          <a:prstGeom prst="rect">
            <a:avLst/>
          </a:prstGeom>
          <a:noFill/>
        </p:spPr>
        <p:txBody>
          <a:bodyPr wrap="square">
            <a:spAutoFit/>
          </a:bodyPr>
          <a:lstStyle/>
          <a:p>
            <a:r>
              <a:rPr lang="en-US" sz="3600" b="1" dirty="0">
                <a:latin typeface="Calibri" panose="020F0502020204030204" pitchFamily="34" charset="0"/>
                <a:cs typeface="Calibri" panose="020F0502020204030204" pitchFamily="34" charset="0"/>
              </a:rPr>
              <a:t>Comment on the results of the measurements at </a:t>
            </a:r>
            <a:r>
              <a:rPr lang="en-US" sz="4400" b="1" dirty="0">
                <a:latin typeface="Calibri" panose="020F0502020204030204" pitchFamily="34" charset="0"/>
                <a:cs typeface="Calibri" panose="020F0502020204030204" pitchFamily="34" charset="0"/>
              </a:rPr>
              <a:t>High</a:t>
            </a:r>
            <a:r>
              <a:rPr lang="en-US" sz="3600" b="1" dirty="0">
                <a:latin typeface="Calibri" panose="020F0502020204030204" pitchFamily="34" charset="0"/>
                <a:cs typeface="Calibri" panose="020F0502020204030204" pitchFamily="34" charset="0"/>
              </a:rPr>
              <a:t> School </a:t>
            </a:r>
            <a:r>
              <a:rPr lang="en-US" sz="3600" b="1" dirty="0" err="1">
                <a:latin typeface="Calibri" panose="020F0502020204030204" pitchFamily="34" charset="0"/>
                <a:cs typeface="Calibri" panose="020F0502020204030204" pitchFamily="34" charset="0"/>
              </a:rPr>
              <a:t>C.Cavour</a:t>
            </a:r>
            <a:endParaRPr lang="it-IT" sz="3600" b="1" dirty="0">
              <a:latin typeface="Calibri" panose="020F0502020204030204" pitchFamily="34" charset="0"/>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2a610856d5_2_0"/>
          <p:cNvSpPr txBox="1"/>
          <p:nvPr/>
        </p:nvSpPr>
        <p:spPr>
          <a:xfrm>
            <a:off x="1006111" y="232146"/>
            <a:ext cx="84408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it-IT" sz="4400" b="1" dirty="0">
                <a:solidFill>
                  <a:schemeClr val="dk2"/>
                </a:solidFill>
                <a:latin typeface="Calibri" panose="020F0502020204030204" pitchFamily="34" charset="0"/>
                <a:cs typeface="Calibri" panose="020F0502020204030204" pitchFamily="34" charset="0"/>
              </a:rPr>
              <a:t>Basilica of </a:t>
            </a:r>
            <a:r>
              <a:rPr lang="it-IT" sz="4400" b="1" dirty="0" err="1">
                <a:solidFill>
                  <a:schemeClr val="dk2"/>
                </a:solidFill>
                <a:latin typeface="Calibri" panose="020F0502020204030204" pitchFamily="34" charset="0"/>
                <a:cs typeface="Calibri" panose="020F0502020204030204" pitchFamily="34" charset="0"/>
              </a:rPr>
              <a:t>S.Clemente</a:t>
            </a:r>
            <a:r>
              <a:rPr lang="it-IT" sz="4400" b="1" dirty="0">
                <a:solidFill>
                  <a:schemeClr val="dk2"/>
                </a:solidFill>
                <a:latin typeface="Calibri" panose="020F0502020204030204" pitchFamily="34" charset="0"/>
                <a:cs typeface="Calibri" panose="020F0502020204030204" pitchFamily="34" charset="0"/>
              </a:rPr>
              <a:t>*</a:t>
            </a:r>
            <a:endParaRPr sz="4400" b="1" dirty="0">
              <a:solidFill>
                <a:schemeClr val="dk2"/>
              </a:solidFill>
              <a:latin typeface="Calibri" panose="020F0502020204030204" pitchFamily="34" charset="0"/>
              <a:cs typeface="Calibri" panose="020F0502020204030204" pitchFamily="34" charset="0"/>
            </a:endParaRPr>
          </a:p>
        </p:txBody>
      </p:sp>
      <p:sp>
        <p:nvSpPr>
          <p:cNvPr id="223" name="Google Shape;223;g12a610856d5_2_0"/>
          <p:cNvSpPr txBox="1"/>
          <p:nvPr/>
        </p:nvSpPr>
        <p:spPr>
          <a:xfrm>
            <a:off x="2642504" y="3298768"/>
            <a:ext cx="66423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600" dirty="0">
                <a:solidFill>
                  <a:schemeClr val="dk2"/>
                </a:solidFill>
                <a:latin typeface="Calibri" panose="020F0502020204030204" pitchFamily="34" charset="0"/>
                <a:cs typeface="Calibri" panose="020F0502020204030204" pitchFamily="34" charset="0"/>
              </a:rPr>
              <a:t>The second </a:t>
            </a:r>
            <a:r>
              <a:rPr lang="it-IT" sz="1600" dirty="0" err="1">
                <a:solidFill>
                  <a:schemeClr val="dk2"/>
                </a:solidFill>
                <a:latin typeface="Calibri" panose="020F0502020204030204" pitchFamily="34" charset="0"/>
                <a:cs typeface="Calibri" panose="020F0502020204030204" pitchFamily="34" charset="0"/>
              </a:rPr>
              <a:t>level</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is</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what</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is</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left</a:t>
            </a:r>
            <a:r>
              <a:rPr lang="it-IT" sz="1600" dirty="0">
                <a:solidFill>
                  <a:schemeClr val="dk2"/>
                </a:solidFill>
                <a:latin typeface="Calibri" panose="020F0502020204030204" pitchFamily="34" charset="0"/>
                <a:cs typeface="Calibri" panose="020F0502020204030204" pitchFamily="34" charset="0"/>
              </a:rPr>
              <a:t> of a </a:t>
            </a:r>
            <a:r>
              <a:rPr lang="it-IT" sz="1600" dirty="0" err="1">
                <a:solidFill>
                  <a:schemeClr val="dk2"/>
                </a:solidFill>
                <a:latin typeface="Calibri" panose="020F0502020204030204" pitchFamily="34" charset="0"/>
                <a:cs typeface="Calibri" panose="020F0502020204030204" pitchFamily="34" charset="0"/>
              </a:rPr>
              <a:t>previous</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church</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built</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during</a:t>
            </a:r>
            <a:r>
              <a:rPr lang="it-IT" sz="1600" dirty="0">
                <a:solidFill>
                  <a:schemeClr val="dk2"/>
                </a:solidFill>
                <a:latin typeface="Calibri" panose="020F0502020204030204" pitchFamily="34" charset="0"/>
                <a:cs typeface="Calibri" panose="020F0502020204030204" pitchFamily="34" charset="0"/>
              </a:rPr>
              <a:t> the </a:t>
            </a:r>
            <a:r>
              <a:rPr lang="it-IT" sz="1600" dirty="0">
                <a:solidFill>
                  <a:schemeClr val="dk2"/>
                </a:solidFill>
                <a:latin typeface="Calibri" panose="020F0502020204030204" pitchFamily="34" charset="0"/>
                <a:ea typeface="Times New Roman"/>
                <a:cs typeface="Calibri" panose="020F0502020204030204" pitchFamily="34" charset="0"/>
                <a:sym typeface="Times New Roman"/>
              </a:rPr>
              <a:t>III </a:t>
            </a:r>
            <a:r>
              <a:rPr lang="it-IT" sz="1600" dirty="0" err="1">
                <a:solidFill>
                  <a:schemeClr val="dk2"/>
                </a:solidFill>
                <a:latin typeface="Calibri" panose="020F0502020204030204" pitchFamily="34" charset="0"/>
                <a:cs typeface="Calibri" panose="020F0502020204030204" pitchFamily="34" charset="0"/>
              </a:rPr>
              <a:t>century</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This</a:t>
            </a:r>
            <a:r>
              <a:rPr lang="it-IT" sz="1600" dirty="0">
                <a:solidFill>
                  <a:schemeClr val="dk2"/>
                </a:solidFill>
                <a:latin typeface="Calibri" panose="020F0502020204030204" pitchFamily="34" charset="0"/>
                <a:cs typeface="Calibri" panose="020F0502020204030204" pitchFamily="34" charset="0"/>
              </a:rPr>
              <a:t> building </a:t>
            </a:r>
            <a:r>
              <a:rPr lang="it-IT" sz="1600" dirty="0" err="1">
                <a:solidFill>
                  <a:schemeClr val="dk2"/>
                </a:solidFill>
                <a:latin typeface="Calibri" panose="020F0502020204030204" pitchFamily="34" charset="0"/>
                <a:cs typeface="Calibri" panose="020F0502020204030204" pitchFamily="34" charset="0"/>
              </a:rPr>
              <a:t>had</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been</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severely</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damaged</a:t>
            </a:r>
            <a:r>
              <a:rPr lang="it-IT" sz="1600" dirty="0">
                <a:solidFill>
                  <a:schemeClr val="dk2"/>
                </a:solidFill>
                <a:latin typeface="Calibri" panose="020F0502020204030204" pitchFamily="34" charset="0"/>
                <a:cs typeface="Calibri" panose="020F0502020204030204" pitchFamily="34" charset="0"/>
              </a:rPr>
              <a:t> by the </a:t>
            </a:r>
            <a:r>
              <a:rPr lang="it-IT" sz="1600" dirty="0" err="1">
                <a:solidFill>
                  <a:schemeClr val="dk2"/>
                </a:solidFill>
                <a:latin typeface="Calibri" panose="020F0502020204030204" pitchFamily="34" charset="0"/>
                <a:cs typeface="Calibri" panose="020F0502020204030204" pitchFamily="34" charset="0"/>
              </a:rPr>
              <a:t>Normans</a:t>
            </a:r>
            <a:r>
              <a:rPr lang="it-IT" sz="1600" dirty="0">
                <a:solidFill>
                  <a:schemeClr val="dk2"/>
                </a:solidFill>
                <a:latin typeface="Calibri" panose="020F0502020204030204" pitchFamily="34" charset="0"/>
                <a:cs typeface="Calibri" panose="020F0502020204030204" pitchFamily="34" charset="0"/>
              </a:rPr>
              <a:t> in 1084, </a:t>
            </a:r>
            <a:r>
              <a:rPr lang="it-IT" sz="1600" dirty="0" err="1">
                <a:solidFill>
                  <a:schemeClr val="dk2"/>
                </a:solidFill>
                <a:latin typeface="Calibri" panose="020F0502020204030204" pitchFamily="34" charset="0"/>
                <a:cs typeface="Calibri" panose="020F0502020204030204" pitchFamily="34" charset="0"/>
              </a:rPr>
              <a:t>during</a:t>
            </a:r>
            <a:r>
              <a:rPr lang="it-IT" sz="1600" dirty="0">
                <a:solidFill>
                  <a:schemeClr val="dk2"/>
                </a:solidFill>
                <a:latin typeface="Calibri" panose="020F0502020204030204" pitchFamily="34" charset="0"/>
                <a:cs typeface="Calibri" panose="020F0502020204030204" pitchFamily="34" charset="0"/>
              </a:rPr>
              <a:t> the </a:t>
            </a:r>
            <a:r>
              <a:rPr lang="it-IT" sz="1600" dirty="0" err="1">
                <a:solidFill>
                  <a:schemeClr val="dk2"/>
                </a:solidFill>
                <a:latin typeface="Calibri" panose="020F0502020204030204" pitchFamily="34" charset="0"/>
                <a:cs typeface="Calibri" panose="020F0502020204030204" pitchFamily="34" charset="0"/>
              </a:rPr>
              <a:t>Sack</a:t>
            </a:r>
            <a:r>
              <a:rPr lang="it-IT" sz="1600" dirty="0">
                <a:solidFill>
                  <a:schemeClr val="dk2"/>
                </a:solidFill>
                <a:latin typeface="Calibri" panose="020F0502020204030204" pitchFamily="34" charset="0"/>
                <a:cs typeface="Calibri" panose="020F0502020204030204" pitchFamily="34" charset="0"/>
              </a:rPr>
              <a:t> of Rome, so it </a:t>
            </a:r>
            <a:r>
              <a:rPr lang="it-IT" sz="1600" dirty="0" err="1">
                <a:solidFill>
                  <a:schemeClr val="dk2"/>
                </a:solidFill>
                <a:latin typeface="Calibri" panose="020F0502020204030204" pitchFamily="34" charset="0"/>
                <a:cs typeface="Calibri" panose="020F0502020204030204" pitchFamily="34" charset="0"/>
              </a:rPr>
              <a:t>was</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partially</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demolished</a:t>
            </a:r>
            <a:r>
              <a:rPr lang="it-IT" sz="1600" dirty="0">
                <a:solidFill>
                  <a:schemeClr val="dk2"/>
                </a:solidFill>
                <a:latin typeface="Calibri" panose="020F0502020204030204" pitchFamily="34" charset="0"/>
                <a:cs typeface="Calibri" panose="020F0502020204030204" pitchFamily="34" charset="0"/>
              </a:rPr>
              <a:t> for the </a:t>
            </a:r>
            <a:r>
              <a:rPr lang="it-IT" sz="1600" dirty="0" err="1">
                <a:solidFill>
                  <a:schemeClr val="dk2"/>
                </a:solidFill>
                <a:latin typeface="Calibri" panose="020F0502020204030204" pitchFamily="34" charset="0"/>
                <a:cs typeface="Calibri" panose="020F0502020204030204" pitchFamily="34" charset="0"/>
              </a:rPr>
              <a:t>construction</a:t>
            </a:r>
            <a:r>
              <a:rPr lang="it-IT" sz="1600" dirty="0">
                <a:solidFill>
                  <a:schemeClr val="dk2"/>
                </a:solidFill>
                <a:latin typeface="Calibri" panose="020F0502020204030204" pitchFamily="34" charset="0"/>
                <a:cs typeface="Calibri" panose="020F0502020204030204" pitchFamily="34" charset="0"/>
              </a:rPr>
              <a:t> of the </a:t>
            </a:r>
            <a:r>
              <a:rPr lang="it-IT" sz="1600" dirty="0" err="1">
                <a:solidFill>
                  <a:schemeClr val="dk2"/>
                </a:solidFill>
                <a:latin typeface="Calibri" panose="020F0502020204030204" pitchFamily="34" charset="0"/>
                <a:cs typeface="Calibri" panose="020F0502020204030204" pitchFamily="34" charset="0"/>
              </a:rPr>
              <a:t>upper</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level</a:t>
            </a:r>
            <a:r>
              <a:rPr lang="it-IT" sz="1600" dirty="0">
                <a:solidFill>
                  <a:schemeClr val="dk2"/>
                </a:solidFill>
                <a:latin typeface="Calibri" panose="020F0502020204030204" pitchFamily="34" charset="0"/>
                <a:cs typeface="Calibri" panose="020F0502020204030204" pitchFamily="34" charset="0"/>
              </a:rPr>
              <a:t>.</a:t>
            </a:r>
            <a:endParaRPr sz="1600" dirty="0">
              <a:solidFill>
                <a:schemeClr val="dk2"/>
              </a:solidFill>
              <a:latin typeface="Calibri" panose="020F0502020204030204" pitchFamily="34" charset="0"/>
              <a:cs typeface="Calibri" panose="020F0502020204030204" pitchFamily="34" charset="0"/>
            </a:endParaRPr>
          </a:p>
        </p:txBody>
      </p:sp>
      <p:sp>
        <p:nvSpPr>
          <p:cNvPr id="224" name="Google Shape;224;g12a610856d5_2_0"/>
          <p:cNvSpPr txBox="1"/>
          <p:nvPr/>
        </p:nvSpPr>
        <p:spPr>
          <a:xfrm>
            <a:off x="2642504" y="4605920"/>
            <a:ext cx="6906992" cy="1415742"/>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it-IT" sz="1600" dirty="0">
                <a:solidFill>
                  <a:schemeClr val="dk2"/>
                </a:solidFill>
                <a:latin typeface="Calibri" panose="020F0502020204030204" pitchFamily="34" charset="0"/>
                <a:cs typeface="Calibri" panose="020F0502020204030204" pitchFamily="34" charset="0"/>
              </a:rPr>
              <a:t> The </a:t>
            </a:r>
            <a:r>
              <a:rPr lang="it-IT" sz="1600" dirty="0" err="1">
                <a:solidFill>
                  <a:schemeClr val="dk2"/>
                </a:solidFill>
                <a:latin typeface="Calibri" panose="020F0502020204030204" pitchFamily="34" charset="0"/>
                <a:cs typeface="Calibri" panose="020F0502020204030204" pitchFamily="34" charset="0"/>
              </a:rPr>
              <a:t>third</a:t>
            </a:r>
            <a:r>
              <a:rPr lang="it-IT" sz="1600" dirty="0">
                <a:solidFill>
                  <a:schemeClr val="dk2"/>
                </a:solidFill>
                <a:latin typeface="Calibri" panose="020F0502020204030204" pitchFamily="34" charset="0"/>
                <a:cs typeface="Calibri" panose="020F0502020204030204" pitchFamily="34" charset="0"/>
              </a:rPr>
              <a:t> underground </a:t>
            </a:r>
            <a:r>
              <a:rPr lang="it-IT" sz="1600" dirty="0" err="1">
                <a:solidFill>
                  <a:schemeClr val="dk2"/>
                </a:solidFill>
                <a:latin typeface="Calibri" panose="020F0502020204030204" pitchFamily="34" charset="0"/>
                <a:cs typeface="Calibri" panose="020F0502020204030204" pitchFamily="34" charset="0"/>
              </a:rPr>
              <a:t>level</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consist</a:t>
            </a:r>
            <a:r>
              <a:rPr lang="it-IT" sz="1600" dirty="0">
                <a:solidFill>
                  <a:schemeClr val="dk2"/>
                </a:solidFill>
                <a:latin typeface="Calibri" panose="020F0502020204030204" pitchFamily="34" charset="0"/>
                <a:cs typeface="Calibri" panose="020F0502020204030204" pitchFamily="34" charset="0"/>
              </a:rPr>
              <a:t> of </a:t>
            </a:r>
            <a:r>
              <a:rPr lang="it-IT" sz="1600" dirty="0" err="1">
                <a:solidFill>
                  <a:schemeClr val="dk2"/>
                </a:solidFill>
                <a:latin typeface="Calibri" panose="020F0502020204030204" pitchFamily="34" charset="0"/>
                <a:cs typeface="Calibri" panose="020F0502020204030204" pitchFamily="34" charset="0"/>
              </a:rPr>
              <a:t>two</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buildings,dated</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around</a:t>
            </a:r>
            <a:r>
              <a:rPr lang="it-IT" sz="1600" dirty="0">
                <a:solidFill>
                  <a:schemeClr val="dk2"/>
                </a:solidFill>
                <a:latin typeface="Calibri" panose="020F0502020204030204" pitchFamily="34" charset="0"/>
                <a:cs typeface="Calibri" panose="020F0502020204030204" pitchFamily="34" charset="0"/>
              </a:rPr>
              <a:t> the </a:t>
            </a:r>
            <a:r>
              <a:rPr lang="it-IT" sz="1600" dirty="0">
                <a:solidFill>
                  <a:schemeClr val="dk2"/>
                </a:solidFill>
                <a:latin typeface="Calibri" panose="020F0502020204030204" pitchFamily="34" charset="0"/>
                <a:ea typeface="Times New Roman"/>
                <a:cs typeface="Calibri" panose="020F0502020204030204" pitchFamily="34" charset="0"/>
                <a:sym typeface="Times New Roman"/>
              </a:rPr>
              <a:t>I</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century</a:t>
            </a:r>
            <a:r>
              <a:rPr lang="it-IT" sz="1600" dirty="0">
                <a:solidFill>
                  <a:schemeClr val="dk2"/>
                </a:solidFill>
                <a:latin typeface="Calibri" panose="020F0502020204030204" pitchFamily="34" charset="0"/>
                <a:cs typeface="Calibri" panose="020F0502020204030204" pitchFamily="34" charset="0"/>
              </a:rPr>
              <a:t>; the </a:t>
            </a:r>
            <a:r>
              <a:rPr lang="it-IT" sz="1600" dirty="0" err="1">
                <a:solidFill>
                  <a:schemeClr val="dk2"/>
                </a:solidFill>
                <a:latin typeface="Calibri" panose="020F0502020204030204" pitchFamily="34" charset="0"/>
                <a:cs typeface="Calibri" panose="020F0502020204030204" pitchFamily="34" charset="0"/>
              </a:rPr>
              <a:t>bigger</a:t>
            </a:r>
            <a:r>
              <a:rPr lang="it-IT" sz="1600" dirty="0">
                <a:solidFill>
                  <a:schemeClr val="dk2"/>
                </a:solidFill>
                <a:latin typeface="Calibri" panose="020F0502020204030204" pitchFamily="34" charset="0"/>
                <a:cs typeface="Calibri" panose="020F0502020204030204" pitchFamily="34" charset="0"/>
              </a:rPr>
              <a:t> one </a:t>
            </a:r>
            <a:r>
              <a:rPr lang="it-IT" sz="1600" dirty="0" err="1">
                <a:solidFill>
                  <a:schemeClr val="dk2"/>
                </a:solidFill>
                <a:latin typeface="Calibri" panose="020F0502020204030204" pitchFamily="34" charset="0"/>
                <a:cs typeface="Calibri" panose="020F0502020204030204" pitchFamily="34" charset="0"/>
              </a:rPr>
              <a:t>is</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thought</a:t>
            </a:r>
            <a:r>
              <a:rPr lang="it-IT" sz="1600" dirty="0">
                <a:solidFill>
                  <a:schemeClr val="dk2"/>
                </a:solidFill>
                <a:latin typeface="Calibri" panose="020F0502020204030204" pitchFamily="34" charset="0"/>
                <a:cs typeface="Calibri" panose="020F0502020204030204" pitchFamily="34" charset="0"/>
              </a:rPr>
              <a:t> to have </a:t>
            </a:r>
            <a:r>
              <a:rPr lang="it-IT" sz="1600" dirty="0" err="1">
                <a:solidFill>
                  <a:schemeClr val="dk2"/>
                </a:solidFill>
                <a:latin typeface="Calibri" panose="020F0502020204030204" pitchFamily="34" charset="0"/>
                <a:cs typeface="Calibri" panose="020F0502020204030204" pitchFamily="34" charset="0"/>
              </a:rPr>
              <a:t>been</a:t>
            </a:r>
            <a:r>
              <a:rPr lang="it-IT" sz="1600" dirty="0">
                <a:solidFill>
                  <a:schemeClr val="dk2"/>
                </a:solidFill>
                <a:latin typeface="Calibri" panose="020F0502020204030204" pitchFamily="34" charset="0"/>
                <a:cs typeface="Calibri" panose="020F0502020204030204" pitchFamily="34" charset="0"/>
              </a:rPr>
              <a:t> a </a:t>
            </a:r>
            <a:r>
              <a:rPr lang="it-IT" sz="1600" dirty="0" err="1">
                <a:solidFill>
                  <a:schemeClr val="dk2"/>
                </a:solidFill>
                <a:latin typeface="Calibri" panose="020F0502020204030204" pitchFamily="34" charset="0"/>
                <a:cs typeface="Calibri" panose="020F0502020204030204" pitchFamily="34" charset="0"/>
              </a:rPr>
              <a:t>deposit</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while</a:t>
            </a:r>
            <a:r>
              <a:rPr lang="it-IT" sz="1600" dirty="0">
                <a:solidFill>
                  <a:schemeClr val="dk2"/>
                </a:solidFill>
                <a:latin typeface="Calibri" panose="020F0502020204030204" pitchFamily="34" charset="0"/>
                <a:cs typeface="Calibri" panose="020F0502020204030204" pitchFamily="34" charset="0"/>
              </a:rPr>
              <a:t> the </a:t>
            </a:r>
            <a:r>
              <a:rPr lang="it-IT" sz="1600" dirty="0" err="1">
                <a:solidFill>
                  <a:schemeClr val="dk2"/>
                </a:solidFill>
                <a:latin typeface="Calibri" panose="020F0502020204030204" pitchFamily="34" charset="0"/>
                <a:cs typeface="Calibri" panose="020F0502020204030204" pitchFamily="34" charset="0"/>
              </a:rPr>
              <a:t>smaller</a:t>
            </a:r>
            <a:r>
              <a:rPr lang="it-IT" sz="1600" dirty="0">
                <a:solidFill>
                  <a:schemeClr val="dk2"/>
                </a:solidFill>
                <a:latin typeface="Calibri" panose="020F0502020204030204" pitchFamily="34" charset="0"/>
                <a:cs typeface="Calibri" panose="020F0502020204030204" pitchFamily="34" charset="0"/>
              </a:rPr>
              <a:t> one </a:t>
            </a:r>
            <a:r>
              <a:rPr lang="it-IT" sz="1600" dirty="0" err="1">
                <a:solidFill>
                  <a:schemeClr val="dk2"/>
                </a:solidFill>
                <a:latin typeface="Calibri" panose="020F0502020204030204" pitchFamily="34" charset="0"/>
                <a:cs typeface="Calibri" panose="020F0502020204030204" pitchFamily="34" charset="0"/>
              </a:rPr>
              <a:t>was</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probably</a:t>
            </a:r>
            <a:r>
              <a:rPr lang="it-IT" sz="1600" dirty="0">
                <a:solidFill>
                  <a:schemeClr val="dk2"/>
                </a:solidFill>
                <a:latin typeface="Calibri" panose="020F0502020204030204" pitchFamily="34" charset="0"/>
                <a:cs typeface="Calibri" panose="020F0502020204030204" pitchFamily="34" charset="0"/>
              </a:rPr>
              <a:t> a house, </a:t>
            </a:r>
            <a:r>
              <a:rPr lang="it-IT" sz="1600" dirty="0" err="1">
                <a:solidFill>
                  <a:schemeClr val="dk2"/>
                </a:solidFill>
                <a:latin typeface="Calibri" panose="020F0502020204030204" pitchFamily="34" charset="0"/>
                <a:cs typeface="Calibri" panose="020F0502020204030204" pitchFamily="34" charset="0"/>
              </a:rPr>
              <a:t>even</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if</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it’s</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better</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known</a:t>
            </a:r>
            <a:r>
              <a:rPr lang="it-IT" sz="1600" dirty="0">
                <a:solidFill>
                  <a:schemeClr val="dk2"/>
                </a:solidFill>
                <a:latin typeface="Calibri" panose="020F0502020204030204" pitchFamily="34" charset="0"/>
                <a:cs typeface="Calibri" panose="020F0502020204030204" pitchFamily="34" charset="0"/>
              </a:rPr>
              <a:t> as the </a:t>
            </a:r>
            <a:r>
              <a:rPr lang="it-IT" sz="1600" i="1" dirty="0" err="1">
                <a:solidFill>
                  <a:schemeClr val="dk2"/>
                </a:solidFill>
                <a:latin typeface="Calibri" panose="020F0502020204030204" pitchFamily="34" charset="0"/>
                <a:cs typeface="Calibri" panose="020F0502020204030204" pitchFamily="34" charset="0"/>
              </a:rPr>
              <a:t>Mithraeum</a:t>
            </a:r>
            <a:r>
              <a:rPr lang="it-IT" sz="1600" i="1" dirty="0">
                <a:solidFill>
                  <a:schemeClr val="dk2"/>
                </a:solidFill>
                <a:latin typeface="Calibri" panose="020F0502020204030204" pitchFamily="34" charset="0"/>
                <a:cs typeface="Calibri" panose="020F0502020204030204" pitchFamily="34" charset="0"/>
              </a:rPr>
              <a:t> building</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since</a:t>
            </a:r>
            <a:r>
              <a:rPr lang="it-IT" sz="1600" dirty="0">
                <a:solidFill>
                  <a:schemeClr val="dk2"/>
                </a:solidFill>
                <a:latin typeface="Calibri" panose="020F0502020204030204" pitchFamily="34" charset="0"/>
                <a:cs typeface="Calibri" panose="020F0502020204030204" pitchFamily="34" charset="0"/>
              </a:rPr>
              <a:t> it </a:t>
            </a:r>
            <a:r>
              <a:rPr lang="it-IT" sz="1600" dirty="0" err="1">
                <a:solidFill>
                  <a:schemeClr val="dk2"/>
                </a:solidFill>
                <a:latin typeface="Calibri" panose="020F0502020204030204" pitchFamily="34" charset="0"/>
                <a:cs typeface="Calibri" panose="020F0502020204030204" pitchFamily="34" charset="0"/>
              </a:rPr>
              <a:t>has</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been</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shown</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that</a:t>
            </a:r>
            <a:r>
              <a:rPr lang="it-IT" sz="1600" dirty="0">
                <a:solidFill>
                  <a:schemeClr val="dk2"/>
                </a:solidFill>
                <a:latin typeface="Calibri" panose="020F0502020204030204" pitchFamily="34" charset="0"/>
                <a:cs typeface="Calibri" panose="020F0502020204030204" pitchFamily="34" charset="0"/>
              </a:rPr>
              <a:t> it </a:t>
            </a:r>
            <a:r>
              <a:rPr lang="it-IT" sz="1600" dirty="0" err="1">
                <a:solidFill>
                  <a:schemeClr val="dk2"/>
                </a:solidFill>
                <a:latin typeface="Calibri" panose="020F0502020204030204" pitchFamily="34" charset="0"/>
                <a:cs typeface="Calibri" panose="020F0502020204030204" pitchFamily="34" charset="0"/>
              </a:rPr>
              <a:t>served</a:t>
            </a:r>
            <a:r>
              <a:rPr lang="it-IT" sz="1600" dirty="0">
                <a:solidFill>
                  <a:schemeClr val="dk2"/>
                </a:solidFill>
                <a:latin typeface="Calibri" panose="020F0502020204030204" pitchFamily="34" charset="0"/>
                <a:cs typeface="Calibri" panose="020F0502020204030204" pitchFamily="34" charset="0"/>
              </a:rPr>
              <a:t> as a place of </a:t>
            </a:r>
            <a:r>
              <a:rPr lang="it-IT" sz="1600" dirty="0" err="1">
                <a:solidFill>
                  <a:schemeClr val="dk2"/>
                </a:solidFill>
                <a:latin typeface="Calibri" panose="020F0502020204030204" pitchFamily="34" charset="0"/>
                <a:cs typeface="Calibri" panose="020F0502020204030204" pitchFamily="34" charset="0"/>
              </a:rPr>
              <a:t>worship</a:t>
            </a:r>
            <a:r>
              <a:rPr lang="it-IT" sz="1600" dirty="0">
                <a:solidFill>
                  <a:schemeClr val="dk2"/>
                </a:solidFill>
                <a:latin typeface="Calibri" panose="020F0502020204030204" pitchFamily="34" charset="0"/>
                <a:cs typeface="Calibri" panose="020F0502020204030204" pitchFamily="34" charset="0"/>
              </a:rPr>
              <a:t> for the </a:t>
            </a:r>
            <a:r>
              <a:rPr lang="it-IT" sz="1600" dirty="0" err="1">
                <a:solidFill>
                  <a:schemeClr val="dk2"/>
                </a:solidFill>
                <a:latin typeface="Calibri" panose="020F0502020204030204" pitchFamily="34" charset="0"/>
                <a:cs typeface="Calibri" panose="020F0502020204030204" pitchFamily="34" charset="0"/>
              </a:rPr>
              <a:t>Mithraic</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religion</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both</a:t>
            </a:r>
            <a:r>
              <a:rPr lang="it-IT" sz="1600" dirty="0">
                <a:solidFill>
                  <a:schemeClr val="dk2"/>
                </a:solidFill>
                <a:latin typeface="Calibri" panose="020F0502020204030204" pitchFamily="34" charset="0"/>
                <a:cs typeface="Calibri" panose="020F0502020204030204" pitchFamily="34" charset="0"/>
              </a:rPr>
              <a:t> the </a:t>
            </a:r>
            <a:r>
              <a:rPr lang="it-IT" sz="1600" dirty="0" err="1">
                <a:solidFill>
                  <a:schemeClr val="dk2"/>
                </a:solidFill>
                <a:latin typeface="Calibri" panose="020F0502020204030204" pitchFamily="34" charset="0"/>
                <a:cs typeface="Calibri" panose="020F0502020204030204" pitchFamily="34" charset="0"/>
              </a:rPr>
              <a:t>buldings</a:t>
            </a:r>
            <a:r>
              <a:rPr lang="it-IT" sz="1600" dirty="0">
                <a:solidFill>
                  <a:schemeClr val="dk2"/>
                </a:solidFill>
                <a:latin typeface="Calibri" panose="020F0502020204030204" pitchFamily="34" charset="0"/>
                <a:cs typeface="Calibri" panose="020F0502020204030204" pitchFamily="34" charset="0"/>
              </a:rPr>
              <a:t> are made out of </a:t>
            </a:r>
            <a:r>
              <a:rPr lang="it-IT" sz="1600" dirty="0" err="1">
                <a:solidFill>
                  <a:schemeClr val="dk2"/>
                </a:solidFill>
                <a:latin typeface="Calibri" panose="020F0502020204030204" pitchFamily="34" charset="0"/>
                <a:cs typeface="Calibri" panose="020F0502020204030204" pitchFamily="34" charset="0"/>
              </a:rPr>
              <a:t>tuff</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blocks</a:t>
            </a:r>
            <a:r>
              <a:rPr lang="it-IT" sz="1600" dirty="0">
                <a:solidFill>
                  <a:schemeClr val="dk2"/>
                </a:solidFill>
                <a:latin typeface="Calibri" panose="020F0502020204030204" pitchFamily="34" charset="0"/>
                <a:cs typeface="Calibri" panose="020F0502020204030204" pitchFamily="34" charset="0"/>
              </a:rPr>
              <a:t>.</a:t>
            </a:r>
            <a:endParaRPr sz="1600" dirty="0">
              <a:solidFill>
                <a:schemeClr val="dk2"/>
              </a:solidFill>
              <a:latin typeface="Calibri" panose="020F0502020204030204" pitchFamily="34" charset="0"/>
              <a:cs typeface="Calibri" panose="020F0502020204030204" pitchFamily="34" charset="0"/>
            </a:endParaRPr>
          </a:p>
        </p:txBody>
      </p:sp>
      <p:sp>
        <p:nvSpPr>
          <p:cNvPr id="225" name="Google Shape;225;g12a610856d5_2_0"/>
          <p:cNvSpPr txBox="1"/>
          <p:nvPr/>
        </p:nvSpPr>
        <p:spPr>
          <a:xfrm>
            <a:off x="1969250" y="2237838"/>
            <a:ext cx="82779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600" dirty="0">
                <a:solidFill>
                  <a:schemeClr val="dk2"/>
                </a:solidFill>
                <a:latin typeface="Calibri" panose="020F0502020204030204" pitchFamily="34" charset="0"/>
                <a:cs typeface="Calibri" panose="020F0502020204030204" pitchFamily="34" charset="0"/>
              </a:rPr>
              <a:t>The first </a:t>
            </a:r>
            <a:r>
              <a:rPr lang="it-IT" sz="1600" dirty="0" err="1">
                <a:solidFill>
                  <a:schemeClr val="dk2"/>
                </a:solidFill>
                <a:latin typeface="Calibri" panose="020F0502020204030204" pitchFamily="34" charset="0"/>
                <a:cs typeface="Calibri" panose="020F0502020204030204" pitchFamily="34" charset="0"/>
              </a:rPr>
              <a:t>level</a:t>
            </a:r>
            <a:r>
              <a:rPr lang="it-IT" sz="1600" dirty="0">
                <a:solidFill>
                  <a:schemeClr val="dk2"/>
                </a:solidFill>
                <a:latin typeface="Calibri" panose="020F0502020204030204" pitchFamily="34" charset="0"/>
                <a:cs typeface="Calibri" panose="020F0502020204030204" pitchFamily="34" charset="0"/>
              </a:rPr>
              <a:t>, the one </a:t>
            </a:r>
            <a:r>
              <a:rPr lang="it-IT" sz="1600" dirty="0" err="1">
                <a:solidFill>
                  <a:schemeClr val="dk2"/>
                </a:solidFill>
                <a:latin typeface="Calibri" panose="020F0502020204030204" pitchFamily="34" charset="0"/>
                <a:cs typeface="Calibri" panose="020F0502020204030204" pitchFamily="34" charset="0"/>
              </a:rPr>
              <a:t>currently</a:t>
            </a:r>
            <a:r>
              <a:rPr lang="it-IT" sz="1600" dirty="0">
                <a:solidFill>
                  <a:schemeClr val="dk2"/>
                </a:solidFill>
                <a:latin typeface="Calibri" panose="020F0502020204030204" pitchFamily="34" charset="0"/>
                <a:cs typeface="Calibri" panose="020F0502020204030204" pitchFamily="34" charset="0"/>
              </a:rPr>
              <a:t> on </a:t>
            </a:r>
            <a:r>
              <a:rPr lang="it-IT" sz="1600" dirty="0" err="1">
                <a:solidFill>
                  <a:schemeClr val="dk2"/>
                </a:solidFill>
                <a:latin typeface="Calibri" panose="020F0502020204030204" pitchFamily="34" charset="0"/>
                <a:cs typeface="Calibri" panose="020F0502020204030204" pitchFamily="34" charset="0"/>
              </a:rPr>
              <a:t>surface</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is</a:t>
            </a:r>
            <a:r>
              <a:rPr lang="it-IT" sz="1600" dirty="0">
                <a:solidFill>
                  <a:schemeClr val="dk2"/>
                </a:solidFill>
                <a:latin typeface="Calibri" panose="020F0502020204030204" pitchFamily="34" charset="0"/>
                <a:cs typeface="Calibri" panose="020F0502020204030204" pitchFamily="34" charset="0"/>
              </a:rPr>
              <a:t> a </a:t>
            </a:r>
            <a:r>
              <a:rPr lang="it-IT" sz="1600" dirty="0" err="1">
                <a:solidFill>
                  <a:schemeClr val="dk2"/>
                </a:solidFill>
                <a:latin typeface="Calibri" panose="020F0502020204030204" pitchFamily="34" charset="0"/>
                <a:cs typeface="Calibri" panose="020F0502020204030204" pitchFamily="34" charset="0"/>
              </a:rPr>
              <a:t>medieval</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church</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built</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between</a:t>
            </a:r>
            <a:r>
              <a:rPr lang="it-IT" sz="1600" dirty="0">
                <a:solidFill>
                  <a:schemeClr val="dk2"/>
                </a:solidFill>
                <a:latin typeface="Calibri" panose="020F0502020204030204" pitchFamily="34" charset="0"/>
                <a:cs typeface="Calibri" panose="020F0502020204030204" pitchFamily="34" charset="0"/>
              </a:rPr>
              <a:t> 1099 and 1120. The </a:t>
            </a:r>
            <a:r>
              <a:rPr lang="it-IT" sz="1600" dirty="0" err="1">
                <a:solidFill>
                  <a:schemeClr val="dk2"/>
                </a:solidFill>
                <a:latin typeface="Calibri" panose="020F0502020204030204" pitchFamily="34" charset="0"/>
                <a:cs typeface="Calibri" panose="020F0502020204030204" pitchFamily="34" charset="0"/>
              </a:rPr>
              <a:t>intern</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consist</a:t>
            </a:r>
            <a:r>
              <a:rPr lang="it-IT" sz="1600" dirty="0">
                <a:solidFill>
                  <a:schemeClr val="dk2"/>
                </a:solidFill>
                <a:latin typeface="Calibri" panose="020F0502020204030204" pitchFamily="34" charset="0"/>
                <a:cs typeface="Calibri" panose="020F0502020204030204" pitchFamily="34" charset="0"/>
              </a:rPr>
              <a:t> of 3 </a:t>
            </a:r>
            <a:r>
              <a:rPr lang="it-IT" sz="1600" dirty="0" err="1">
                <a:solidFill>
                  <a:schemeClr val="dk2"/>
                </a:solidFill>
                <a:latin typeface="Calibri" panose="020F0502020204030204" pitchFamily="34" charset="0"/>
                <a:cs typeface="Calibri" panose="020F0502020204030204" pitchFamily="34" charset="0"/>
              </a:rPr>
              <a:t>naves</a:t>
            </a:r>
            <a:r>
              <a:rPr lang="it-IT" sz="1600" dirty="0">
                <a:solidFill>
                  <a:schemeClr val="dk2"/>
                </a:solidFill>
                <a:latin typeface="Calibri" panose="020F0502020204030204" pitchFamily="34" charset="0"/>
                <a:cs typeface="Calibri" panose="020F0502020204030204" pitchFamily="34" charset="0"/>
              </a:rPr>
              <a:t> and </a:t>
            </a:r>
            <a:r>
              <a:rPr lang="it-IT" sz="1600" dirty="0" err="1">
                <a:solidFill>
                  <a:schemeClr val="dk2"/>
                </a:solidFill>
                <a:latin typeface="Calibri" panose="020F0502020204030204" pitchFamily="34" charset="0"/>
                <a:cs typeface="Calibri" panose="020F0502020204030204" pitchFamily="34" charset="0"/>
              </a:rPr>
              <a:t>many</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chapels</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all</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covered</a:t>
            </a:r>
            <a:r>
              <a:rPr lang="it-IT" sz="1600" dirty="0">
                <a:solidFill>
                  <a:schemeClr val="dk2"/>
                </a:solidFill>
                <a:latin typeface="Calibri" panose="020F0502020204030204" pitchFamily="34" charset="0"/>
                <a:cs typeface="Calibri" panose="020F0502020204030204" pitchFamily="34" charset="0"/>
              </a:rPr>
              <a:t> by a </a:t>
            </a:r>
            <a:r>
              <a:rPr lang="it-IT" sz="1600" dirty="0" err="1">
                <a:solidFill>
                  <a:schemeClr val="dk2"/>
                </a:solidFill>
                <a:latin typeface="Calibri" panose="020F0502020204030204" pitchFamily="34" charset="0"/>
                <a:cs typeface="Calibri" panose="020F0502020204030204" pitchFamily="34" charset="0"/>
              </a:rPr>
              <a:t>coffered</a:t>
            </a:r>
            <a:r>
              <a:rPr lang="it-IT" sz="1600" dirty="0">
                <a:solidFill>
                  <a:schemeClr val="dk2"/>
                </a:solidFill>
                <a:latin typeface="Calibri" panose="020F0502020204030204" pitchFamily="34" charset="0"/>
                <a:cs typeface="Calibri" panose="020F0502020204030204" pitchFamily="34" charset="0"/>
              </a:rPr>
              <a:t> ceiling. the </a:t>
            </a:r>
            <a:r>
              <a:rPr lang="it-IT" sz="1600" dirty="0" err="1">
                <a:solidFill>
                  <a:schemeClr val="dk2"/>
                </a:solidFill>
                <a:latin typeface="Calibri" panose="020F0502020204030204" pitchFamily="34" charset="0"/>
                <a:cs typeface="Calibri" panose="020F0502020204030204" pitchFamily="34" charset="0"/>
              </a:rPr>
              <a:t>floor</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is</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entirely</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covered</a:t>
            </a:r>
            <a:r>
              <a:rPr lang="it-IT" sz="1600" dirty="0">
                <a:solidFill>
                  <a:schemeClr val="dk2"/>
                </a:solidFill>
                <a:latin typeface="Calibri" panose="020F0502020204030204" pitchFamily="34" charset="0"/>
                <a:cs typeface="Calibri" panose="020F0502020204030204" pitchFamily="34" charset="0"/>
              </a:rPr>
              <a:t> by a </a:t>
            </a:r>
            <a:r>
              <a:rPr lang="it-IT" sz="1600" dirty="0" err="1">
                <a:solidFill>
                  <a:schemeClr val="dk2"/>
                </a:solidFill>
                <a:latin typeface="Calibri" panose="020F0502020204030204" pitchFamily="34" charset="0"/>
                <a:cs typeface="Calibri" panose="020F0502020204030204" pitchFamily="34" charset="0"/>
              </a:rPr>
              <a:t>geometrical</a:t>
            </a:r>
            <a:r>
              <a:rPr lang="it-IT" sz="1600" dirty="0">
                <a:solidFill>
                  <a:schemeClr val="dk2"/>
                </a:solidFill>
                <a:latin typeface="Calibri" panose="020F0502020204030204" pitchFamily="34" charset="0"/>
                <a:cs typeface="Calibri" panose="020F0502020204030204" pitchFamily="34" charset="0"/>
              </a:rPr>
              <a:t> </a:t>
            </a:r>
            <a:r>
              <a:rPr lang="it-IT" sz="1600" dirty="0" err="1">
                <a:solidFill>
                  <a:schemeClr val="dk2"/>
                </a:solidFill>
                <a:latin typeface="Calibri" panose="020F0502020204030204" pitchFamily="34" charset="0"/>
                <a:cs typeface="Calibri" panose="020F0502020204030204" pitchFamily="34" charset="0"/>
              </a:rPr>
              <a:t>mosaic</a:t>
            </a:r>
            <a:r>
              <a:rPr lang="it-IT" sz="1600" dirty="0">
                <a:solidFill>
                  <a:schemeClr val="dk2"/>
                </a:solidFill>
                <a:latin typeface="Calibri" panose="020F0502020204030204" pitchFamily="34" charset="0"/>
                <a:cs typeface="Calibri" panose="020F0502020204030204" pitchFamily="34" charset="0"/>
              </a:rPr>
              <a:t>.</a:t>
            </a:r>
            <a:endParaRPr sz="1600" dirty="0">
              <a:solidFill>
                <a:schemeClr val="dk2"/>
              </a:solidFill>
              <a:latin typeface="Calibri" panose="020F0502020204030204" pitchFamily="34" charset="0"/>
              <a:cs typeface="Calibri" panose="020F0502020204030204" pitchFamily="34" charset="0"/>
            </a:endParaRPr>
          </a:p>
        </p:txBody>
      </p:sp>
      <p:sp>
        <p:nvSpPr>
          <p:cNvPr id="226" name="Google Shape;226;g12a610856d5_2_0"/>
          <p:cNvSpPr txBox="1"/>
          <p:nvPr/>
        </p:nvSpPr>
        <p:spPr>
          <a:xfrm>
            <a:off x="427351" y="1079825"/>
            <a:ext cx="78711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700" dirty="0">
                <a:solidFill>
                  <a:schemeClr val="dk2"/>
                </a:solidFill>
                <a:latin typeface="Calibri" panose="020F0502020204030204" pitchFamily="34" charset="0"/>
                <a:cs typeface="Calibri" panose="020F0502020204030204" pitchFamily="34" charset="0"/>
              </a:rPr>
              <a:t>The Basilica of </a:t>
            </a:r>
            <a:r>
              <a:rPr lang="it-IT" sz="1700" dirty="0" err="1">
                <a:solidFill>
                  <a:schemeClr val="dk2"/>
                </a:solidFill>
                <a:latin typeface="Calibri" panose="020F0502020204030204" pitchFamily="34" charset="0"/>
                <a:cs typeface="Calibri" panose="020F0502020204030204" pitchFamily="34" charset="0"/>
              </a:rPr>
              <a:t>S.Clemente</a:t>
            </a:r>
            <a:r>
              <a:rPr lang="it-IT" sz="1700" dirty="0">
                <a:solidFill>
                  <a:schemeClr val="dk2"/>
                </a:solidFill>
                <a:latin typeface="Calibri" panose="020F0502020204030204" pitchFamily="34" charset="0"/>
                <a:cs typeface="Calibri" panose="020F0502020204030204" pitchFamily="34" charset="0"/>
              </a:rPr>
              <a:t> </a:t>
            </a:r>
            <a:r>
              <a:rPr lang="it-IT" sz="1700" dirty="0" err="1">
                <a:solidFill>
                  <a:schemeClr val="dk2"/>
                </a:solidFill>
                <a:latin typeface="Calibri" panose="020F0502020204030204" pitchFamily="34" charset="0"/>
                <a:cs typeface="Calibri" panose="020F0502020204030204" pitchFamily="34" charset="0"/>
              </a:rPr>
              <a:t>is</a:t>
            </a:r>
            <a:r>
              <a:rPr lang="it-IT" sz="1700" dirty="0">
                <a:solidFill>
                  <a:schemeClr val="dk2"/>
                </a:solidFill>
                <a:latin typeface="Calibri" panose="020F0502020204030204" pitchFamily="34" charset="0"/>
                <a:cs typeface="Calibri" panose="020F0502020204030204" pitchFamily="34" charset="0"/>
              </a:rPr>
              <a:t> a </a:t>
            </a:r>
            <a:r>
              <a:rPr lang="it-IT" sz="1700" dirty="0" err="1">
                <a:solidFill>
                  <a:schemeClr val="dk2"/>
                </a:solidFill>
                <a:latin typeface="Calibri" panose="020F0502020204030204" pitchFamily="34" charset="0"/>
                <a:cs typeface="Calibri" panose="020F0502020204030204" pitchFamily="34" charset="0"/>
              </a:rPr>
              <a:t>church</a:t>
            </a:r>
            <a:r>
              <a:rPr lang="it-IT" sz="1700" dirty="0">
                <a:solidFill>
                  <a:schemeClr val="dk2"/>
                </a:solidFill>
                <a:latin typeface="Calibri" panose="020F0502020204030204" pitchFamily="34" charset="0"/>
                <a:cs typeface="Calibri" panose="020F0502020204030204" pitchFamily="34" charset="0"/>
              </a:rPr>
              <a:t> </a:t>
            </a:r>
            <a:r>
              <a:rPr lang="it-IT" sz="1700" dirty="0" err="1">
                <a:solidFill>
                  <a:schemeClr val="dk2"/>
                </a:solidFill>
                <a:latin typeface="Calibri" panose="020F0502020204030204" pitchFamily="34" charset="0"/>
                <a:cs typeface="Calibri" panose="020F0502020204030204" pitchFamily="34" charset="0"/>
              </a:rPr>
              <a:t>located</a:t>
            </a:r>
            <a:r>
              <a:rPr lang="it-IT" sz="1700" dirty="0">
                <a:solidFill>
                  <a:schemeClr val="dk2"/>
                </a:solidFill>
                <a:latin typeface="Calibri" panose="020F0502020204030204" pitchFamily="34" charset="0"/>
                <a:cs typeface="Calibri" panose="020F0502020204030204" pitchFamily="34" charset="0"/>
              </a:rPr>
              <a:t> in the center of Rome. </a:t>
            </a:r>
            <a:r>
              <a:rPr lang="it-IT" sz="1700" dirty="0" err="1">
                <a:solidFill>
                  <a:schemeClr val="dk2"/>
                </a:solidFill>
                <a:latin typeface="Calibri" panose="020F0502020204030204" pitchFamily="34" charset="0"/>
                <a:cs typeface="Calibri" panose="020F0502020204030204" pitchFamily="34" charset="0"/>
              </a:rPr>
              <a:t>Its</a:t>
            </a:r>
            <a:r>
              <a:rPr lang="it-IT" sz="1700" dirty="0">
                <a:solidFill>
                  <a:schemeClr val="dk2"/>
                </a:solidFill>
                <a:latin typeface="Calibri" panose="020F0502020204030204" pitchFamily="34" charset="0"/>
                <a:cs typeface="Calibri" panose="020F0502020204030204" pitchFamily="34" charset="0"/>
              </a:rPr>
              <a:t> </a:t>
            </a:r>
            <a:r>
              <a:rPr lang="it-IT" sz="1700" dirty="0" err="1">
                <a:solidFill>
                  <a:schemeClr val="dk2"/>
                </a:solidFill>
                <a:latin typeface="Calibri" panose="020F0502020204030204" pitchFamily="34" charset="0"/>
                <a:cs typeface="Calibri" panose="020F0502020204030204" pitchFamily="34" charset="0"/>
              </a:rPr>
              <a:t>main</a:t>
            </a:r>
            <a:r>
              <a:rPr lang="it-IT" sz="1700" dirty="0">
                <a:solidFill>
                  <a:schemeClr val="dk2"/>
                </a:solidFill>
                <a:latin typeface="Calibri" panose="020F0502020204030204" pitchFamily="34" charset="0"/>
                <a:cs typeface="Calibri" panose="020F0502020204030204" pitchFamily="34" charset="0"/>
              </a:rPr>
              <a:t> feature </a:t>
            </a:r>
            <a:r>
              <a:rPr lang="it-IT" sz="1700" dirty="0" err="1">
                <a:solidFill>
                  <a:schemeClr val="dk2"/>
                </a:solidFill>
                <a:latin typeface="Calibri" panose="020F0502020204030204" pitchFamily="34" charset="0"/>
                <a:cs typeface="Calibri" panose="020F0502020204030204" pitchFamily="34" charset="0"/>
              </a:rPr>
              <a:t>is</a:t>
            </a:r>
            <a:r>
              <a:rPr lang="it-IT" sz="1700" dirty="0">
                <a:solidFill>
                  <a:schemeClr val="dk2"/>
                </a:solidFill>
                <a:latin typeface="Calibri" panose="020F0502020204030204" pitchFamily="34" charset="0"/>
                <a:cs typeface="Calibri" panose="020F0502020204030204" pitchFamily="34" charset="0"/>
              </a:rPr>
              <a:t> </a:t>
            </a:r>
            <a:r>
              <a:rPr lang="it-IT" sz="1700" dirty="0" err="1">
                <a:solidFill>
                  <a:schemeClr val="dk2"/>
                </a:solidFill>
                <a:latin typeface="Calibri" panose="020F0502020204030204" pitchFamily="34" charset="0"/>
                <a:cs typeface="Calibri" panose="020F0502020204030204" pitchFamily="34" charset="0"/>
              </a:rPr>
              <a:t>that</a:t>
            </a:r>
            <a:r>
              <a:rPr lang="it-IT" sz="1700" dirty="0">
                <a:solidFill>
                  <a:schemeClr val="dk2"/>
                </a:solidFill>
                <a:latin typeface="Calibri" panose="020F0502020204030204" pitchFamily="34" charset="0"/>
                <a:cs typeface="Calibri" panose="020F0502020204030204" pitchFamily="34" charset="0"/>
              </a:rPr>
              <a:t> under the </a:t>
            </a:r>
            <a:r>
              <a:rPr lang="it-IT" sz="1700" dirty="0" err="1">
                <a:solidFill>
                  <a:schemeClr val="dk2"/>
                </a:solidFill>
                <a:latin typeface="Calibri" panose="020F0502020204030204" pitchFamily="34" charset="0"/>
                <a:cs typeface="Calibri" panose="020F0502020204030204" pitchFamily="34" charset="0"/>
              </a:rPr>
              <a:t>surface</a:t>
            </a:r>
            <a:r>
              <a:rPr lang="it-IT" sz="1700" dirty="0">
                <a:solidFill>
                  <a:schemeClr val="dk2"/>
                </a:solidFill>
                <a:latin typeface="Calibri" panose="020F0502020204030204" pitchFamily="34" charset="0"/>
                <a:cs typeface="Calibri" panose="020F0502020204030204" pitchFamily="34" charset="0"/>
              </a:rPr>
              <a:t> building </a:t>
            </a:r>
            <a:r>
              <a:rPr lang="it-IT" sz="1700" dirty="0" err="1">
                <a:solidFill>
                  <a:schemeClr val="dk2"/>
                </a:solidFill>
                <a:latin typeface="Calibri" panose="020F0502020204030204" pitchFamily="34" charset="0"/>
                <a:cs typeface="Calibri" panose="020F0502020204030204" pitchFamily="34" charset="0"/>
              </a:rPr>
              <a:t>there</a:t>
            </a:r>
            <a:r>
              <a:rPr lang="it-IT" sz="1700" dirty="0">
                <a:solidFill>
                  <a:schemeClr val="dk2"/>
                </a:solidFill>
                <a:latin typeface="Calibri" panose="020F0502020204030204" pitchFamily="34" charset="0"/>
                <a:cs typeface="Calibri" panose="020F0502020204030204" pitchFamily="34" charset="0"/>
              </a:rPr>
              <a:t> are </a:t>
            </a:r>
            <a:r>
              <a:rPr lang="it-IT" sz="1700" dirty="0" err="1">
                <a:solidFill>
                  <a:schemeClr val="dk2"/>
                </a:solidFill>
                <a:latin typeface="Calibri" panose="020F0502020204030204" pitchFamily="34" charset="0"/>
                <a:cs typeface="Calibri" panose="020F0502020204030204" pitchFamily="34" charset="0"/>
              </a:rPr>
              <a:t>two</a:t>
            </a:r>
            <a:r>
              <a:rPr lang="it-IT" sz="1700" dirty="0">
                <a:solidFill>
                  <a:schemeClr val="dk2"/>
                </a:solidFill>
                <a:latin typeface="Calibri" panose="020F0502020204030204" pitchFamily="34" charset="0"/>
                <a:cs typeface="Calibri" panose="020F0502020204030204" pitchFamily="34" charset="0"/>
              </a:rPr>
              <a:t> </a:t>
            </a:r>
            <a:r>
              <a:rPr lang="it-IT" sz="1700" dirty="0" err="1">
                <a:solidFill>
                  <a:schemeClr val="dk2"/>
                </a:solidFill>
                <a:latin typeface="Calibri" panose="020F0502020204030204" pitchFamily="34" charset="0"/>
                <a:cs typeface="Calibri" panose="020F0502020204030204" pitchFamily="34" charset="0"/>
              </a:rPr>
              <a:t>other</a:t>
            </a:r>
            <a:r>
              <a:rPr lang="it-IT" sz="1700" dirty="0">
                <a:solidFill>
                  <a:schemeClr val="dk2"/>
                </a:solidFill>
                <a:latin typeface="Calibri" panose="020F0502020204030204" pitchFamily="34" charset="0"/>
                <a:cs typeface="Calibri" panose="020F0502020204030204" pitchFamily="34" charset="0"/>
              </a:rPr>
              <a:t> </a:t>
            </a:r>
            <a:r>
              <a:rPr lang="it-IT" sz="1700" dirty="0" err="1">
                <a:solidFill>
                  <a:schemeClr val="dk2"/>
                </a:solidFill>
                <a:latin typeface="Calibri" panose="020F0502020204030204" pitchFamily="34" charset="0"/>
                <a:cs typeface="Calibri" panose="020F0502020204030204" pitchFamily="34" charset="0"/>
              </a:rPr>
              <a:t>levels</a:t>
            </a:r>
            <a:r>
              <a:rPr lang="it-IT" sz="1700" dirty="0">
                <a:solidFill>
                  <a:schemeClr val="dk2"/>
                </a:solidFill>
                <a:latin typeface="Calibri" panose="020F0502020204030204" pitchFamily="34" charset="0"/>
                <a:cs typeface="Calibri" panose="020F0502020204030204" pitchFamily="34" charset="0"/>
              </a:rPr>
              <a:t> of </a:t>
            </a:r>
            <a:r>
              <a:rPr lang="it-IT" sz="1700" dirty="0" err="1">
                <a:solidFill>
                  <a:schemeClr val="dk2"/>
                </a:solidFill>
                <a:latin typeface="Calibri" panose="020F0502020204030204" pitchFamily="34" charset="0"/>
                <a:cs typeface="Calibri" panose="020F0502020204030204" pitchFamily="34" charset="0"/>
              </a:rPr>
              <a:t>ancient</a:t>
            </a:r>
            <a:r>
              <a:rPr lang="it-IT" sz="1700" dirty="0">
                <a:solidFill>
                  <a:schemeClr val="dk2"/>
                </a:solidFill>
                <a:latin typeface="Calibri" panose="020F0502020204030204" pitchFamily="34" charset="0"/>
                <a:cs typeface="Calibri" panose="020F0502020204030204" pitchFamily="34" charset="0"/>
              </a:rPr>
              <a:t> </a:t>
            </a:r>
            <a:r>
              <a:rPr lang="it-IT" sz="1700" dirty="0" err="1">
                <a:solidFill>
                  <a:schemeClr val="dk2"/>
                </a:solidFill>
                <a:latin typeface="Calibri" panose="020F0502020204030204" pitchFamily="34" charset="0"/>
                <a:cs typeface="Calibri" panose="020F0502020204030204" pitchFamily="34" charset="0"/>
              </a:rPr>
              <a:t>roman</a:t>
            </a:r>
            <a:r>
              <a:rPr lang="it-IT" sz="1700" dirty="0">
                <a:solidFill>
                  <a:schemeClr val="dk2"/>
                </a:solidFill>
                <a:latin typeface="Calibri" panose="020F0502020204030204" pitchFamily="34" charset="0"/>
                <a:cs typeface="Calibri" panose="020F0502020204030204" pitchFamily="34" charset="0"/>
              </a:rPr>
              <a:t> buildings,, </a:t>
            </a:r>
            <a:r>
              <a:rPr lang="it-IT" sz="1700" dirty="0" err="1">
                <a:solidFill>
                  <a:schemeClr val="dk2"/>
                </a:solidFill>
                <a:latin typeface="Calibri" panose="020F0502020204030204" pitchFamily="34" charset="0"/>
                <a:cs typeface="Calibri" panose="020F0502020204030204" pitchFamily="34" charset="0"/>
              </a:rPr>
              <a:t>discovered</a:t>
            </a:r>
            <a:r>
              <a:rPr lang="it-IT" sz="1700" dirty="0">
                <a:solidFill>
                  <a:schemeClr val="dk2"/>
                </a:solidFill>
                <a:latin typeface="Calibri" panose="020F0502020204030204" pitchFamily="34" charset="0"/>
                <a:cs typeface="Calibri" panose="020F0502020204030204" pitchFamily="34" charset="0"/>
              </a:rPr>
              <a:t> in 1857. It </a:t>
            </a:r>
            <a:r>
              <a:rPr lang="it-IT" sz="1700" dirty="0" err="1">
                <a:solidFill>
                  <a:schemeClr val="dk2"/>
                </a:solidFill>
                <a:latin typeface="Calibri" panose="020F0502020204030204" pitchFamily="34" charset="0"/>
                <a:cs typeface="Calibri" panose="020F0502020204030204" pitchFamily="34" charset="0"/>
              </a:rPr>
              <a:t>was</a:t>
            </a:r>
            <a:r>
              <a:rPr lang="it-IT" sz="1700" dirty="0">
                <a:solidFill>
                  <a:schemeClr val="dk2"/>
                </a:solidFill>
                <a:latin typeface="Calibri" panose="020F0502020204030204" pitchFamily="34" charset="0"/>
                <a:cs typeface="Calibri" panose="020F0502020204030204" pitchFamily="34" charset="0"/>
              </a:rPr>
              <a:t> </a:t>
            </a:r>
            <a:r>
              <a:rPr lang="it-IT" sz="1700" dirty="0" err="1">
                <a:solidFill>
                  <a:schemeClr val="dk2"/>
                </a:solidFill>
                <a:latin typeface="Calibri" panose="020F0502020204030204" pitchFamily="34" charset="0"/>
                <a:cs typeface="Calibri" panose="020F0502020204030204" pitchFamily="34" charset="0"/>
              </a:rPr>
              <a:t>named</a:t>
            </a:r>
            <a:r>
              <a:rPr lang="it-IT" sz="1700" dirty="0">
                <a:solidFill>
                  <a:schemeClr val="dk2"/>
                </a:solidFill>
                <a:latin typeface="Calibri" panose="020F0502020204030204" pitchFamily="34" charset="0"/>
                <a:cs typeface="Calibri" panose="020F0502020204030204" pitchFamily="34" charset="0"/>
              </a:rPr>
              <a:t> after Pope Clemente </a:t>
            </a:r>
            <a:r>
              <a:rPr lang="it-IT" sz="1700" dirty="0">
                <a:solidFill>
                  <a:schemeClr val="dk2"/>
                </a:solidFill>
                <a:latin typeface="Calibri" panose="020F0502020204030204" pitchFamily="34" charset="0"/>
                <a:ea typeface="Times New Roman"/>
                <a:cs typeface="Calibri" panose="020F0502020204030204" pitchFamily="34" charset="0"/>
                <a:sym typeface="Times New Roman"/>
              </a:rPr>
              <a:t>I.</a:t>
            </a:r>
            <a:endParaRPr sz="1700" dirty="0">
              <a:solidFill>
                <a:schemeClr val="dk2"/>
              </a:solidFill>
              <a:latin typeface="Calibri" panose="020F0502020204030204" pitchFamily="34" charset="0"/>
              <a:ea typeface="Times New Roman"/>
              <a:cs typeface="Calibri" panose="020F0502020204030204" pitchFamily="34" charset="0"/>
              <a:sym typeface="Times New Roman"/>
            </a:endParaRPr>
          </a:p>
        </p:txBody>
      </p:sp>
      <p:pic>
        <p:nvPicPr>
          <p:cNvPr id="227" name="Google Shape;227;g12a610856d5_2_0"/>
          <p:cNvPicPr preferRelativeResize="0"/>
          <p:nvPr/>
        </p:nvPicPr>
        <p:blipFill>
          <a:blip r:embed="rId3">
            <a:alphaModFix/>
          </a:blip>
          <a:stretch>
            <a:fillRect/>
          </a:stretch>
        </p:blipFill>
        <p:spPr>
          <a:xfrm>
            <a:off x="9040074" y="156150"/>
            <a:ext cx="2724575" cy="2046925"/>
          </a:xfrm>
          <a:prstGeom prst="rect">
            <a:avLst/>
          </a:prstGeom>
          <a:noFill/>
          <a:ln>
            <a:noFill/>
          </a:ln>
        </p:spPr>
      </p:pic>
      <p:pic>
        <p:nvPicPr>
          <p:cNvPr id="228" name="Google Shape;228;g12a610856d5_2_0"/>
          <p:cNvPicPr preferRelativeResize="0"/>
          <p:nvPr/>
        </p:nvPicPr>
        <p:blipFill>
          <a:blip r:embed="rId4">
            <a:alphaModFix/>
          </a:blip>
          <a:stretch>
            <a:fillRect/>
          </a:stretch>
        </p:blipFill>
        <p:spPr>
          <a:xfrm>
            <a:off x="110850" y="5002300"/>
            <a:ext cx="2201767" cy="1649200"/>
          </a:xfrm>
          <a:prstGeom prst="rect">
            <a:avLst/>
          </a:prstGeom>
          <a:noFill/>
          <a:ln>
            <a:noFill/>
          </a:ln>
        </p:spPr>
      </p:pic>
      <p:pic>
        <p:nvPicPr>
          <p:cNvPr id="229" name="Google Shape;229;g12a610856d5_2_0"/>
          <p:cNvPicPr preferRelativeResize="0"/>
          <p:nvPr/>
        </p:nvPicPr>
        <p:blipFill>
          <a:blip r:embed="rId5">
            <a:alphaModFix/>
          </a:blip>
          <a:stretch>
            <a:fillRect/>
          </a:stretch>
        </p:blipFill>
        <p:spPr>
          <a:xfrm>
            <a:off x="9614691" y="3072062"/>
            <a:ext cx="2309997" cy="2046926"/>
          </a:xfrm>
          <a:prstGeom prst="rect">
            <a:avLst/>
          </a:prstGeom>
          <a:noFill/>
          <a:ln>
            <a:noFill/>
          </a:ln>
        </p:spPr>
      </p:pic>
      <p:pic>
        <p:nvPicPr>
          <p:cNvPr id="230" name="Google Shape;230;g12a610856d5_2_0"/>
          <p:cNvPicPr preferRelativeResize="0"/>
          <p:nvPr/>
        </p:nvPicPr>
        <p:blipFill>
          <a:blip r:embed="rId6">
            <a:alphaModFix/>
          </a:blip>
          <a:stretch>
            <a:fillRect/>
          </a:stretch>
        </p:blipFill>
        <p:spPr>
          <a:xfrm>
            <a:off x="237625" y="2247387"/>
            <a:ext cx="1676400" cy="2046926"/>
          </a:xfrm>
          <a:prstGeom prst="rect">
            <a:avLst/>
          </a:prstGeom>
          <a:noFill/>
          <a:ln>
            <a:noFill/>
          </a:ln>
        </p:spPr>
      </p:pic>
      <p:sp>
        <p:nvSpPr>
          <p:cNvPr id="4" name="CasellaDiTesto 3">
            <a:extLst>
              <a:ext uri="{FF2B5EF4-FFF2-40B4-BE49-F238E27FC236}">
                <a16:creationId xmlns:a16="http://schemas.microsoft.com/office/drawing/2014/main" id="{EAD08B14-30F6-71D7-E5A5-219C5741911D}"/>
              </a:ext>
            </a:extLst>
          </p:cNvPr>
          <p:cNvSpPr txBox="1"/>
          <p:nvPr/>
        </p:nvSpPr>
        <p:spPr>
          <a:xfrm>
            <a:off x="2642504" y="6428201"/>
            <a:ext cx="8145679" cy="446597"/>
          </a:xfrm>
          <a:prstGeom prst="rect">
            <a:avLst/>
          </a:prstGeom>
          <a:noFill/>
        </p:spPr>
        <p:txBody>
          <a:bodyPr wrap="square" rtlCol="0">
            <a:spAutoFit/>
          </a:bodyPr>
          <a:lstStyle/>
          <a:p>
            <a:pPr>
              <a:lnSpc>
                <a:spcPct val="107000"/>
              </a:lnSpc>
              <a:spcAft>
                <a:spcPts val="800"/>
              </a:spcAft>
            </a:pPr>
            <a:r>
              <a:rPr lang="en-GB" sz="11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*Thanks to the Irish Dominican Fathers for allowing the scientific activity in the Basilica and to </a:t>
            </a:r>
            <a:r>
              <a:rPr lang="en-GB" sz="11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Dr.</a:t>
            </a:r>
            <a:r>
              <a:rPr lang="en-GB" sz="11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Di Gregorio for promoting the contact between the Rectors of the Basilica and the </a:t>
            </a:r>
            <a:r>
              <a:rPr lang="en-GB" sz="11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Liceo</a:t>
            </a:r>
            <a:r>
              <a:rPr lang="en-GB" sz="11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Cavour.*</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12c418de12e_0_0"/>
          <p:cNvSpPr txBox="1"/>
          <p:nvPr/>
        </p:nvSpPr>
        <p:spPr>
          <a:xfrm>
            <a:off x="2400250" y="237594"/>
            <a:ext cx="9074700" cy="86174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4400" b="1" dirty="0" err="1">
                <a:solidFill>
                  <a:schemeClr val="dk2"/>
                </a:solidFill>
                <a:latin typeface="Calibri" panose="020F0502020204030204" pitchFamily="34" charset="0"/>
                <a:cs typeface="Calibri" panose="020F0502020204030204" pitchFamily="34" charset="0"/>
              </a:rPr>
              <a:t>Historical</a:t>
            </a:r>
            <a:r>
              <a:rPr lang="it-IT" sz="4400" b="1" dirty="0">
                <a:solidFill>
                  <a:schemeClr val="dk2"/>
                </a:solidFill>
                <a:latin typeface="Calibri" panose="020F0502020204030204" pitchFamily="34" charset="0"/>
                <a:cs typeface="Calibri" panose="020F0502020204030204" pitchFamily="34" charset="0"/>
              </a:rPr>
              <a:t> </a:t>
            </a:r>
            <a:r>
              <a:rPr lang="it-IT" sz="4400" b="1" dirty="0" err="1">
                <a:solidFill>
                  <a:schemeClr val="dk2"/>
                </a:solidFill>
                <a:latin typeface="Calibri" panose="020F0502020204030204" pitchFamily="34" charset="0"/>
                <a:cs typeface="Calibri" panose="020F0502020204030204" pitchFamily="34" charset="0"/>
              </a:rPr>
              <a:t>relevance</a:t>
            </a:r>
            <a:r>
              <a:rPr lang="it-IT" sz="4400" b="1" dirty="0">
                <a:solidFill>
                  <a:schemeClr val="dk2"/>
                </a:solidFill>
                <a:latin typeface="Calibri" panose="020F0502020204030204" pitchFamily="34" charset="0"/>
                <a:cs typeface="Calibri" panose="020F0502020204030204" pitchFamily="34" charset="0"/>
              </a:rPr>
              <a:t> of S. Clemente</a:t>
            </a:r>
            <a:endParaRPr sz="4400" b="1" dirty="0">
              <a:solidFill>
                <a:schemeClr val="dk2"/>
              </a:solidFill>
              <a:latin typeface="Calibri" panose="020F0502020204030204" pitchFamily="34" charset="0"/>
              <a:cs typeface="Calibri" panose="020F0502020204030204" pitchFamily="34" charset="0"/>
            </a:endParaRPr>
          </a:p>
        </p:txBody>
      </p:sp>
      <p:pic>
        <p:nvPicPr>
          <p:cNvPr id="236" name="Google Shape;236;g12c418de12e_0_0"/>
          <p:cNvPicPr preferRelativeResize="0"/>
          <p:nvPr/>
        </p:nvPicPr>
        <p:blipFill>
          <a:blip r:embed="rId3">
            <a:alphaModFix/>
          </a:blip>
          <a:stretch>
            <a:fillRect/>
          </a:stretch>
        </p:blipFill>
        <p:spPr>
          <a:xfrm>
            <a:off x="173300" y="1153125"/>
            <a:ext cx="7292526" cy="2365725"/>
          </a:xfrm>
          <a:prstGeom prst="rect">
            <a:avLst/>
          </a:prstGeom>
          <a:noFill/>
          <a:ln>
            <a:noFill/>
          </a:ln>
        </p:spPr>
      </p:pic>
      <p:sp>
        <p:nvSpPr>
          <p:cNvPr id="237" name="Google Shape;237;g12c418de12e_0_0"/>
          <p:cNvSpPr txBox="1"/>
          <p:nvPr/>
        </p:nvSpPr>
        <p:spPr>
          <a:xfrm>
            <a:off x="4531175" y="1751250"/>
            <a:ext cx="50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nir"/>
              <a:ea typeface="Avenir"/>
              <a:cs typeface="Avenir"/>
              <a:sym typeface="Avenir"/>
            </a:endParaRPr>
          </a:p>
        </p:txBody>
      </p:sp>
      <p:sp>
        <p:nvSpPr>
          <p:cNvPr id="238" name="Google Shape;238;g12c418de12e_0_0"/>
          <p:cNvSpPr txBox="1"/>
          <p:nvPr/>
        </p:nvSpPr>
        <p:spPr>
          <a:xfrm>
            <a:off x="7898950" y="1632725"/>
            <a:ext cx="3576000" cy="8155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600" dirty="0" err="1">
                <a:solidFill>
                  <a:schemeClr val="dk2"/>
                </a:solidFill>
              </a:rPr>
              <a:t>This</a:t>
            </a:r>
            <a:r>
              <a:rPr lang="it-IT" sz="1600" dirty="0">
                <a:solidFill>
                  <a:schemeClr val="dk2"/>
                </a:solidFill>
              </a:rPr>
              <a:t> fresco shows one of the </a:t>
            </a:r>
            <a:r>
              <a:rPr lang="it-IT" sz="1600" dirty="0" err="1">
                <a:solidFill>
                  <a:schemeClr val="dk2"/>
                </a:solidFill>
              </a:rPr>
              <a:t>oldest</a:t>
            </a:r>
            <a:r>
              <a:rPr lang="it-IT" sz="1600" dirty="0">
                <a:solidFill>
                  <a:schemeClr val="dk2"/>
                </a:solidFill>
              </a:rPr>
              <a:t> </a:t>
            </a:r>
            <a:r>
              <a:rPr lang="it-IT" sz="1600" dirty="0" err="1">
                <a:solidFill>
                  <a:schemeClr val="dk2"/>
                </a:solidFill>
              </a:rPr>
              <a:t>known</a:t>
            </a:r>
            <a:r>
              <a:rPr lang="it-IT" sz="1600" dirty="0">
                <a:solidFill>
                  <a:schemeClr val="dk2"/>
                </a:solidFill>
              </a:rPr>
              <a:t> </a:t>
            </a:r>
            <a:r>
              <a:rPr lang="it-IT" sz="1600" dirty="0" err="1">
                <a:solidFill>
                  <a:schemeClr val="dk2"/>
                </a:solidFill>
              </a:rPr>
              <a:t>writings</a:t>
            </a:r>
            <a:r>
              <a:rPr lang="it-IT" sz="1600" dirty="0">
                <a:solidFill>
                  <a:schemeClr val="dk2"/>
                </a:solidFill>
              </a:rPr>
              <a:t> in vulgar latin</a:t>
            </a:r>
            <a:r>
              <a:rPr lang="it-IT" sz="2500" dirty="0">
                <a:solidFill>
                  <a:schemeClr val="dk2"/>
                </a:solidFill>
              </a:rPr>
              <a:t>.</a:t>
            </a:r>
            <a:endParaRPr sz="2500" dirty="0">
              <a:solidFill>
                <a:schemeClr val="dk2"/>
              </a:solidFill>
            </a:endParaRPr>
          </a:p>
        </p:txBody>
      </p:sp>
      <p:pic>
        <p:nvPicPr>
          <p:cNvPr id="239" name="Google Shape;239;g12c418de12e_0_0"/>
          <p:cNvPicPr preferRelativeResize="0"/>
          <p:nvPr/>
        </p:nvPicPr>
        <p:blipFill>
          <a:blip r:embed="rId4">
            <a:alphaModFix/>
          </a:blip>
          <a:stretch>
            <a:fillRect/>
          </a:stretch>
        </p:blipFill>
        <p:spPr>
          <a:xfrm>
            <a:off x="7465813" y="3626425"/>
            <a:ext cx="4442275" cy="3138355"/>
          </a:xfrm>
          <a:prstGeom prst="rect">
            <a:avLst/>
          </a:prstGeom>
          <a:noFill/>
          <a:ln>
            <a:noFill/>
          </a:ln>
        </p:spPr>
      </p:pic>
      <p:sp>
        <p:nvSpPr>
          <p:cNvPr id="240" name="Google Shape;240;g12c418de12e_0_0"/>
          <p:cNvSpPr txBox="1"/>
          <p:nvPr/>
        </p:nvSpPr>
        <p:spPr>
          <a:xfrm>
            <a:off x="471340" y="4298499"/>
            <a:ext cx="6276510"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1600" dirty="0">
                <a:solidFill>
                  <a:schemeClr val="dk2"/>
                </a:solidFill>
              </a:rPr>
              <a:t>The yard of the III </a:t>
            </a:r>
            <a:r>
              <a:rPr lang="it-IT" sz="1600" dirty="0" err="1">
                <a:solidFill>
                  <a:schemeClr val="dk2"/>
                </a:solidFill>
              </a:rPr>
              <a:t>century</a:t>
            </a:r>
            <a:r>
              <a:rPr lang="it-IT" sz="1600" dirty="0">
                <a:solidFill>
                  <a:schemeClr val="dk2"/>
                </a:solidFill>
              </a:rPr>
              <a:t> </a:t>
            </a:r>
            <a:r>
              <a:rPr lang="it-IT" sz="1600" dirty="0" err="1">
                <a:solidFill>
                  <a:schemeClr val="dk2"/>
                </a:solidFill>
              </a:rPr>
              <a:t>roman</a:t>
            </a:r>
            <a:r>
              <a:rPr lang="it-IT" sz="1600" dirty="0">
                <a:solidFill>
                  <a:schemeClr val="dk2"/>
                </a:solidFill>
              </a:rPr>
              <a:t> domus </a:t>
            </a:r>
            <a:r>
              <a:rPr lang="it-IT" sz="1600" dirty="0" err="1">
                <a:solidFill>
                  <a:schemeClr val="dk2"/>
                </a:solidFill>
              </a:rPr>
              <a:t>was</a:t>
            </a:r>
            <a:r>
              <a:rPr lang="it-IT" sz="1600" dirty="0">
                <a:solidFill>
                  <a:schemeClr val="dk2"/>
                </a:solidFill>
              </a:rPr>
              <a:t> </a:t>
            </a:r>
            <a:r>
              <a:rPr lang="it-IT" sz="1600" dirty="0" err="1">
                <a:solidFill>
                  <a:schemeClr val="dk2"/>
                </a:solidFill>
              </a:rPr>
              <a:t>transformed</a:t>
            </a:r>
            <a:r>
              <a:rPr lang="it-IT" sz="1600" dirty="0">
                <a:solidFill>
                  <a:schemeClr val="dk2"/>
                </a:solidFill>
              </a:rPr>
              <a:t> </a:t>
            </a:r>
            <a:r>
              <a:rPr lang="it-IT" sz="1600" dirty="0" err="1">
                <a:solidFill>
                  <a:schemeClr val="dk2"/>
                </a:solidFill>
              </a:rPr>
              <a:t>into</a:t>
            </a:r>
            <a:r>
              <a:rPr lang="it-IT" sz="1600" dirty="0">
                <a:solidFill>
                  <a:schemeClr val="dk2"/>
                </a:solidFill>
              </a:rPr>
              <a:t> a Mitreo, a </a:t>
            </a:r>
            <a:r>
              <a:rPr lang="it-IT" sz="1600" dirty="0" err="1">
                <a:solidFill>
                  <a:schemeClr val="dk2"/>
                </a:solidFill>
              </a:rPr>
              <a:t>temple</a:t>
            </a:r>
            <a:r>
              <a:rPr lang="it-IT" sz="1600" dirty="0">
                <a:solidFill>
                  <a:schemeClr val="dk2"/>
                </a:solidFill>
              </a:rPr>
              <a:t> </a:t>
            </a:r>
            <a:r>
              <a:rPr lang="it-IT" sz="1600" dirty="0" err="1">
                <a:solidFill>
                  <a:schemeClr val="dk2"/>
                </a:solidFill>
              </a:rPr>
              <a:t>dedicated</a:t>
            </a:r>
            <a:r>
              <a:rPr lang="it-IT" sz="1600" dirty="0">
                <a:solidFill>
                  <a:schemeClr val="dk2"/>
                </a:solidFill>
              </a:rPr>
              <a:t> to the cult of the </a:t>
            </a:r>
            <a:r>
              <a:rPr lang="it-IT" sz="1600" dirty="0" err="1">
                <a:solidFill>
                  <a:schemeClr val="dk2"/>
                </a:solidFill>
              </a:rPr>
              <a:t>God</a:t>
            </a:r>
            <a:r>
              <a:rPr lang="it-IT" sz="1600" dirty="0">
                <a:solidFill>
                  <a:schemeClr val="dk2"/>
                </a:solidFill>
              </a:rPr>
              <a:t> Mitra.</a:t>
            </a:r>
            <a:endParaRPr sz="1600" dirty="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12a610856d5_0_5"/>
          <p:cNvSpPr txBox="1"/>
          <p:nvPr/>
        </p:nvSpPr>
        <p:spPr>
          <a:xfrm>
            <a:off x="133950" y="80350"/>
            <a:ext cx="11787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300">
              <a:latin typeface="Avenir"/>
              <a:ea typeface="Avenir"/>
              <a:cs typeface="Avenir"/>
              <a:sym typeface="Avenir"/>
            </a:endParaRPr>
          </a:p>
        </p:txBody>
      </p:sp>
      <p:graphicFrame>
        <p:nvGraphicFramePr>
          <p:cNvPr id="256" name="Google Shape;256;g12a610856d5_0_5"/>
          <p:cNvGraphicFramePr/>
          <p:nvPr>
            <p:extLst>
              <p:ext uri="{D42A27DB-BD31-4B8C-83A1-F6EECF244321}">
                <p14:modId xmlns:p14="http://schemas.microsoft.com/office/powerpoint/2010/main" val="947570437"/>
              </p:ext>
            </p:extLst>
          </p:nvPr>
        </p:nvGraphicFramePr>
        <p:xfrm>
          <a:off x="368635" y="1157167"/>
          <a:ext cx="2798771" cy="5623968"/>
        </p:xfrm>
        <a:graphic>
          <a:graphicData uri="http://schemas.openxmlformats.org/drawingml/2006/table">
            <a:tbl>
              <a:tblPr>
                <a:noFill/>
                <a:tableStyleId>{DE848A4C-14CC-4AB5-B6A2-7AEE26DE8592}</a:tableStyleId>
              </a:tblPr>
              <a:tblGrid>
                <a:gridCol w="646624">
                  <a:extLst>
                    <a:ext uri="{9D8B030D-6E8A-4147-A177-3AD203B41FA5}">
                      <a16:colId xmlns:a16="http://schemas.microsoft.com/office/drawing/2014/main" val="20000"/>
                    </a:ext>
                  </a:extLst>
                </a:gridCol>
                <a:gridCol w="645262">
                  <a:extLst>
                    <a:ext uri="{9D8B030D-6E8A-4147-A177-3AD203B41FA5}">
                      <a16:colId xmlns:a16="http://schemas.microsoft.com/office/drawing/2014/main" val="20001"/>
                    </a:ext>
                  </a:extLst>
                </a:gridCol>
                <a:gridCol w="692118">
                  <a:extLst>
                    <a:ext uri="{9D8B030D-6E8A-4147-A177-3AD203B41FA5}">
                      <a16:colId xmlns:a16="http://schemas.microsoft.com/office/drawing/2014/main" val="20002"/>
                    </a:ext>
                  </a:extLst>
                </a:gridCol>
                <a:gridCol w="814767">
                  <a:extLst>
                    <a:ext uri="{9D8B030D-6E8A-4147-A177-3AD203B41FA5}">
                      <a16:colId xmlns:a16="http://schemas.microsoft.com/office/drawing/2014/main" val="20003"/>
                    </a:ext>
                  </a:extLst>
                </a:gridCol>
              </a:tblGrid>
              <a:tr h="1095957">
                <a:tc>
                  <a:txBody>
                    <a:bodyPr/>
                    <a:lstStyle/>
                    <a:p>
                      <a:pPr marL="0" lvl="0" indent="0" algn="l" rtl="0">
                        <a:spcBef>
                          <a:spcPts val="0"/>
                        </a:spcBef>
                        <a:spcAft>
                          <a:spcPts val="0"/>
                        </a:spcAft>
                        <a:buNone/>
                      </a:pP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Church level</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dirty="0"/>
                        <a:t>First Underground Level</a:t>
                      </a:r>
                      <a:endParaRPr dirty="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dirty="0"/>
                        <a:t>Second Underground Level</a:t>
                      </a:r>
                      <a:endParaRPr dirty="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90417">
                <a:tc>
                  <a:txBody>
                    <a:bodyPr/>
                    <a:lstStyle/>
                    <a:p>
                      <a:pPr marL="0" lvl="0" indent="0" algn="l" rtl="0">
                        <a:lnSpc>
                          <a:spcPct val="115000"/>
                        </a:lnSpc>
                        <a:spcBef>
                          <a:spcPts val="0"/>
                        </a:spcBef>
                        <a:spcAft>
                          <a:spcPts val="0"/>
                        </a:spcAft>
                        <a:buNone/>
                      </a:pPr>
                      <a:r>
                        <a:rPr lang="it-IT"/>
                        <a:t>n</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3</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2</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1</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90417">
                <a:tc>
                  <a:txBody>
                    <a:bodyPr/>
                    <a:lstStyle/>
                    <a:p>
                      <a:pPr marL="0" lvl="0" indent="0" algn="l" rtl="0">
                        <a:lnSpc>
                          <a:spcPct val="115000"/>
                        </a:lnSpc>
                        <a:spcBef>
                          <a:spcPts val="0"/>
                        </a:spcBef>
                        <a:spcAft>
                          <a:spcPts val="0"/>
                        </a:spcAft>
                        <a:buNone/>
                      </a:pPr>
                      <a:r>
                        <a:rPr lang="it-IT"/>
                        <a:t>1</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54</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37</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4</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90417">
                <a:tc>
                  <a:txBody>
                    <a:bodyPr/>
                    <a:lstStyle/>
                    <a:p>
                      <a:pPr marL="0" lvl="0" indent="0" algn="l" rtl="0">
                        <a:lnSpc>
                          <a:spcPct val="115000"/>
                        </a:lnSpc>
                        <a:spcBef>
                          <a:spcPts val="0"/>
                        </a:spcBef>
                        <a:spcAft>
                          <a:spcPts val="0"/>
                        </a:spcAft>
                        <a:buNone/>
                      </a:pPr>
                      <a:r>
                        <a:rPr lang="it-IT"/>
                        <a:t>2</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67</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22</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34</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90417">
                <a:tc>
                  <a:txBody>
                    <a:bodyPr/>
                    <a:lstStyle/>
                    <a:p>
                      <a:pPr marL="0" lvl="0" indent="0" algn="l" rtl="0">
                        <a:lnSpc>
                          <a:spcPct val="115000"/>
                        </a:lnSpc>
                        <a:spcBef>
                          <a:spcPts val="0"/>
                        </a:spcBef>
                        <a:spcAft>
                          <a:spcPts val="0"/>
                        </a:spcAft>
                        <a:buNone/>
                      </a:pPr>
                      <a:r>
                        <a:rPr lang="it-IT"/>
                        <a:t>3</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47</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34</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18</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90417">
                <a:tc>
                  <a:txBody>
                    <a:bodyPr/>
                    <a:lstStyle/>
                    <a:p>
                      <a:pPr marL="0" lvl="0" indent="0" algn="l" rtl="0">
                        <a:lnSpc>
                          <a:spcPct val="115000"/>
                        </a:lnSpc>
                        <a:spcBef>
                          <a:spcPts val="0"/>
                        </a:spcBef>
                        <a:spcAft>
                          <a:spcPts val="0"/>
                        </a:spcAft>
                        <a:buNone/>
                      </a:pPr>
                      <a:r>
                        <a:rPr lang="it-IT"/>
                        <a:t>4</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64</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33</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17</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90417">
                <a:tc>
                  <a:txBody>
                    <a:bodyPr/>
                    <a:lstStyle/>
                    <a:p>
                      <a:pPr marL="0" lvl="0" indent="0" algn="l" rtl="0">
                        <a:lnSpc>
                          <a:spcPct val="115000"/>
                        </a:lnSpc>
                        <a:spcBef>
                          <a:spcPts val="0"/>
                        </a:spcBef>
                        <a:spcAft>
                          <a:spcPts val="0"/>
                        </a:spcAft>
                        <a:buNone/>
                      </a:pPr>
                      <a:r>
                        <a:rPr lang="it-IT"/>
                        <a:t>5</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60</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18</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32</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90417">
                <a:tc>
                  <a:txBody>
                    <a:bodyPr/>
                    <a:lstStyle/>
                    <a:p>
                      <a:pPr marL="0" lvl="0" indent="0" algn="l" rtl="0">
                        <a:lnSpc>
                          <a:spcPct val="115000"/>
                        </a:lnSpc>
                        <a:spcBef>
                          <a:spcPts val="0"/>
                        </a:spcBef>
                        <a:spcAft>
                          <a:spcPts val="0"/>
                        </a:spcAft>
                        <a:buNone/>
                      </a:pPr>
                      <a:r>
                        <a:rPr lang="it-IT"/>
                        <a:t>6</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58</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51</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30</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90417">
                <a:tc>
                  <a:txBody>
                    <a:bodyPr/>
                    <a:lstStyle/>
                    <a:p>
                      <a:pPr marL="0" lvl="0" indent="0" algn="l" rtl="0">
                        <a:lnSpc>
                          <a:spcPct val="115000"/>
                        </a:lnSpc>
                        <a:spcBef>
                          <a:spcPts val="0"/>
                        </a:spcBef>
                        <a:spcAft>
                          <a:spcPts val="0"/>
                        </a:spcAft>
                        <a:buNone/>
                      </a:pPr>
                      <a:r>
                        <a:rPr lang="it-IT"/>
                        <a:t>7</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55</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15</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32</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90417">
                <a:tc>
                  <a:txBody>
                    <a:bodyPr/>
                    <a:lstStyle/>
                    <a:p>
                      <a:pPr marL="0" lvl="0" indent="0" algn="l" rtl="0">
                        <a:lnSpc>
                          <a:spcPct val="115000"/>
                        </a:lnSpc>
                        <a:spcBef>
                          <a:spcPts val="0"/>
                        </a:spcBef>
                        <a:spcAft>
                          <a:spcPts val="0"/>
                        </a:spcAft>
                        <a:buNone/>
                      </a:pPr>
                      <a:r>
                        <a:rPr lang="it-IT"/>
                        <a:t>8</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59</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3</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40</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90417">
                <a:tc>
                  <a:txBody>
                    <a:bodyPr/>
                    <a:lstStyle/>
                    <a:p>
                      <a:pPr marL="0" lvl="0" indent="0" algn="l" rtl="0">
                        <a:lnSpc>
                          <a:spcPct val="115000"/>
                        </a:lnSpc>
                        <a:spcBef>
                          <a:spcPts val="0"/>
                        </a:spcBef>
                        <a:spcAft>
                          <a:spcPts val="0"/>
                        </a:spcAft>
                        <a:buNone/>
                      </a:pPr>
                      <a:r>
                        <a:rPr lang="it-IT"/>
                        <a:t>9</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51</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9</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36</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390417">
                <a:tc>
                  <a:txBody>
                    <a:bodyPr/>
                    <a:lstStyle/>
                    <a:p>
                      <a:pPr marL="0" lvl="0" indent="0" algn="l" rtl="0">
                        <a:lnSpc>
                          <a:spcPct val="115000"/>
                        </a:lnSpc>
                        <a:spcBef>
                          <a:spcPts val="0"/>
                        </a:spcBef>
                        <a:spcAft>
                          <a:spcPts val="0"/>
                        </a:spcAft>
                        <a:buNone/>
                      </a:pPr>
                      <a:r>
                        <a:rPr lang="it-IT"/>
                        <a:t>10</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a:t>43</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dirty="0"/>
                        <a:t>5</a:t>
                      </a:r>
                      <a:endParaRPr dirty="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it-IT" dirty="0"/>
                        <a:t>38</a:t>
                      </a:r>
                      <a:endParaRPr dirty="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graphicFrame>
        <p:nvGraphicFramePr>
          <p:cNvPr id="257" name="Google Shape;257;g12a610856d5_0_5"/>
          <p:cNvGraphicFramePr/>
          <p:nvPr>
            <p:extLst>
              <p:ext uri="{D42A27DB-BD31-4B8C-83A1-F6EECF244321}">
                <p14:modId xmlns:p14="http://schemas.microsoft.com/office/powerpoint/2010/main" val="3194816677"/>
              </p:ext>
            </p:extLst>
          </p:nvPr>
        </p:nvGraphicFramePr>
        <p:xfrm>
          <a:off x="3270259" y="1154837"/>
          <a:ext cx="5514682" cy="5581531"/>
        </p:xfrm>
        <a:graphic>
          <a:graphicData uri="http://schemas.openxmlformats.org/drawingml/2006/table">
            <a:tbl>
              <a:tblPr>
                <a:noFill/>
                <a:tableStyleId>{DE848A4C-14CC-4AB5-B6A2-7AEE26DE8592}</a:tableStyleId>
              </a:tblPr>
              <a:tblGrid>
                <a:gridCol w="582536">
                  <a:extLst>
                    <a:ext uri="{9D8B030D-6E8A-4147-A177-3AD203B41FA5}">
                      <a16:colId xmlns:a16="http://schemas.microsoft.com/office/drawing/2014/main" val="20000"/>
                    </a:ext>
                  </a:extLst>
                </a:gridCol>
                <a:gridCol w="582536">
                  <a:extLst>
                    <a:ext uri="{9D8B030D-6E8A-4147-A177-3AD203B41FA5}">
                      <a16:colId xmlns:a16="http://schemas.microsoft.com/office/drawing/2014/main" val="20001"/>
                    </a:ext>
                  </a:extLst>
                </a:gridCol>
                <a:gridCol w="815554">
                  <a:extLst>
                    <a:ext uri="{9D8B030D-6E8A-4147-A177-3AD203B41FA5}">
                      <a16:colId xmlns:a16="http://schemas.microsoft.com/office/drawing/2014/main" val="20002"/>
                    </a:ext>
                  </a:extLst>
                </a:gridCol>
                <a:gridCol w="834975">
                  <a:extLst>
                    <a:ext uri="{9D8B030D-6E8A-4147-A177-3AD203B41FA5}">
                      <a16:colId xmlns:a16="http://schemas.microsoft.com/office/drawing/2014/main" val="20003"/>
                    </a:ext>
                  </a:extLst>
                </a:gridCol>
                <a:gridCol w="912633">
                  <a:extLst>
                    <a:ext uri="{9D8B030D-6E8A-4147-A177-3AD203B41FA5}">
                      <a16:colId xmlns:a16="http://schemas.microsoft.com/office/drawing/2014/main" val="20004"/>
                    </a:ext>
                  </a:extLst>
                </a:gridCol>
                <a:gridCol w="834975">
                  <a:extLst>
                    <a:ext uri="{9D8B030D-6E8A-4147-A177-3AD203B41FA5}">
                      <a16:colId xmlns:a16="http://schemas.microsoft.com/office/drawing/2014/main" val="20005"/>
                    </a:ext>
                  </a:extLst>
                </a:gridCol>
                <a:gridCol w="951473">
                  <a:extLst>
                    <a:ext uri="{9D8B030D-6E8A-4147-A177-3AD203B41FA5}">
                      <a16:colId xmlns:a16="http://schemas.microsoft.com/office/drawing/2014/main" val="20006"/>
                    </a:ext>
                  </a:extLst>
                </a:gridCol>
              </a:tblGrid>
              <a:tr h="374733">
                <a:tc gridSpan="7">
                  <a:txBody>
                    <a:bodyPr/>
                    <a:lstStyle/>
                    <a:p>
                      <a:pPr marL="0" lvl="0" indent="0" algn="ctr" rtl="0">
                        <a:lnSpc>
                          <a:spcPct val="115000"/>
                        </a:lnSpc>
                        <a:spcBef>
                          <a:spcPts val="0"/>
                        </a:spcBef>
                        <a:spcAft>
                          <a:spcPts val="0"/>
                        </a:spcAft>
                        <a:buNone/>
                      </a:pPr>
                      <a:r>
                        <a:rPr lang="it-IT" sz="1100" b="1" dirty="0"/>
                        <a:t>Cosmic Ray Cumulative </a:t>
                      </a:r>
                      <a:r>
                        <a:rPr lang="it-IT" sz="1100" b="1" dirty="0" err="1"/>
                        <a:t>Count</a:t>
                      </a:r>
                      <a:endParaRPr sz="1100" b="1" dirty="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630217">
                <a:tc>
                  <a:txBody>
                    <a:bodyPr/>
                    <a:lstStyle/>
                    <a:p>
                      <a:pPr marL="0" lvl="0" indent="0" algn="ctr" rtl="0">
                        <a:lnSpc>
                          <a:spcPct val="115000"/>
                        </a:lnSpc>
                        <a:spcBef>
                          <a:spcPts val="0"/>
                        </a:spcBef>
                        <a:spcAft>
                          <a:spcPts val="0"/>
                        </a:spcAft>
                        <a:buNone/>
                      </a:pPr>
                      <a:r>
                        <a:rPr lang="it-IT" sz="900" b="1"/>
                        <a:t>n</a:t>
                      </a:r>
                      <a:endParaRPr sz="9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900" b="1"/>
                        <a:t>Church level</a:t>
                      </a:r>
                      <a:endParaRPr sz="9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900" b="1"/>
                        <a:t>Church level Cumulative Counts</a:t>
                      </a:r>
                      <a:endParaRPr sz="9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900" b="1"/>
                        <a:t>First Underground Level</a:t>
                      </a:r>
                      <a:endParaRPr sz="9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900" b="1"/>
                        <a:t>First Underground Level Cumulative Counts</a:t>
                      </a:r>
                      <a:endParaRPr sz="9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900" b="1"/>
                        <a:t>Second Underground Level</a:t>
                      </a:r>
                      <a:endParaRPr sz="9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sz="900" b="1"/>
                        <a:t>Second Underground Level Cumulative Counts</a:t>
                      </a:r>
                      <a:endParaRPr sz="9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24874">
                <a:tc>
                  <a:txBody>
                    <a:bodyPr/>
                    <a:lstStyle/>
                    <a:p>
                      <a:pPr marL="0" lvl="0" indent="0" algn="ctr" rtl="0">
                        <a:lnSpc>
                          <a:spcPct val="115000"/>
                        </a:lnSpc>
                        <a:spcBef>
                          <a:spcPts val="0"/>
                        </a:spcBef>
                        <a:spcAft>
                          <a:spcPts val="0"/>
                        </a:spcAft>
                        <a:buNone/>
                      </a:pPr>
                      <a:r>
                        <a:rPr lang="it-IT"/>
                        <a:t>1</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54</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54</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37</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37</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4</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4</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24874">
                <a:tc>
                  <a:txBody>
                    <a:bodyPr/>
                    <a:lstStyle/>
                    <a:p>
                      <a:pPr marL="0" lvl="0" indent="0" algn="ctr" rtl="0">
                        <a:lnSpc>
                          <a:spcPct val="115000"/>
                        </a:lnSpc>
                        <a:spcBef>
                          <a:spcPts val="0"/>
                        </a:spcBef>
                        <a:spcAft>
                          <a:spcPts val="0"/>
                        </a:spcAft>
                        <a:buNone/>
                      </a:pPr>
                      <a:r>
                        <a:rPr lang="it-IT"/>
                        <a:t>2</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67</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121</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22</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59</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34</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38</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24874">
                <a:tc>
                  <a:txBody>
                    <a:bodyPr/>
                    <a:lstStyle/>
                    <a:p>
                      <a:pPr marL="0" lvl="0" indent="0" algn="ctr" rtl="0">
                        <a:lnSpc>
                          <a:spcPct val="115000"/>
                        </a:lnSpc>
                        <a:spcBef>
                          <a:spcPts val="0"/>
                        </a:spcBef>
                        <a:spcAft>
                          <a:spcPts val="0"/>
                        </a:spcAft>
                        <a:buNone/>
                      </a:pPr>
                      <a:r>
                        <a:rPr lang="it-IT"/>
                        <a:t>3</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47</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168</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34</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93</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18</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56</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24874">
                <a:tc>
                  <a:txBody>
                    <a:bodyPr/>
                    <a:lstStyle/>
                    <a:p>
                      <a:pPr marL="0" lvl="0" indent="0" algn="ctr" rtl="0">
                        <a:lnSpc>
                          <a:spcPct val="115000"/>
                        </a:lnSpc>
                        <a:spcBef>
                          <a:spcPts val="0"/>
                        </a:spcBef>
                        <a:spcAft>
                          <a:spcPts val="0"/>
                        </a:spcAft>
                        <a:buNone/>
                      </a:pPr>
                      <a:r>
                        <a:rPr lang="it-IT"/>
                        <a:t>4</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64</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232</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33</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126</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17</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73</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24874">
                <a:tc>
                  <a:txBody>
                    <a:bodyPr/>
                    <a:lstStyle/>
                    <a:p>
                      <a:pPr marL="0" lvl="0" indent="0" algn="ctr" rtl="0">
                        <a:lnSpc>
                          <a:spcPct val="115000"/>
                        </a:lnSpc>
                        <a:spcBef>
                          <a:spcPts val="0"/>
                        </a:spcBef>
                        <a:spcAft>
                          <a:spcPts val="0"/>
                        </a:spcAft>
                        <a:buNone/>
                      </a:pPr>
                      <a:r>
                        <a:rPr lang="it-IT"/>
                        <a:t>5</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60</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292</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18</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144</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32</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105</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24874">
                <a:tc>
                  <a:txBody>
                    <a:bodyPr/>
                    <a:lstStyle/>
                    <a:p>
                      <a:pPr marL="0" lvl="0" indent="0" algn="ctr" rtl="0">
                        <a:lnSpc>
                          <a:spcPct val="115000"/>
                        </a:lnSpc>
                        <a:spcBef>
                          <a:spcPts val="0"/>
                        </a:spcBef>
                        <a:spcAft>
                          <a:spcPts val="0"/>
                        </a:spcAft>
                        <a:buNone/>
                      </a:pPr>
                      <a:r>
                        <a:rPr lang="it-IT"/>
                        <a:t>6</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dirty="0"/>
                        <a:t>58</a:t>
                      </a:r>
                      <a:endParaRPr dirty="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350</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51</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195</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30</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135</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424874">
                <a:tc>
                  <a:txBody>
                    <a:bodyPr/>
                    <a:lstStyle/>
                    <a:p>
                      <a:pPr marL="0" lvl="0" indent="0" algn="ctr" rtl="0">
                        <a:lnSpc>
                          <a:spcPct val="115000"/>
                        </a:lnSpc>
                        <a:spcBef>
                          <a:spcPts val="0"/>
                        </a:spcBef>
                        <a:spcAft>
                          <a:spcPts val="0"/>
                        </a:spcAft>
                        <a:buNone/>
                      </a:pPr>
                      <a:r>
                        <a:rPr lang="it-IT"/>
                        <a:t>7</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55</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405</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15</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210</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32</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167</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424874">
                <a:tc>
                  <a:txBody>
                    <a:bodyPr/>
                    <a:lstStyle/>
                    <a:p>
                      <a:pPr marL="0" lvl="0" indent="0" algn="ctr" rtl="0">
                        <a:lnSpc>
                          <a:spcPct val="115000"/>
                        </a:lnSpc>
                        <a:spcBef>
                          <a:spcPts val="0"/>
                        </a:spcBef>
                        <a:spcAft>
                          <a:spcPts val="0"/>
                        </a:spcAft>
                        <a:buNone/>
                      </a:pPr>
                      <a:r>
                        <a:rPr lang="it-IT"/>
                        <a:t>8</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59</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464</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3</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213</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40</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207</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424874">
                <a:tc>
                  <a:txBody>
                    <a:bodyPr/>
                    <a:lstStyle/>
                    <a:p>
                      <a:pPr marL="0" lvl="0" indent="0" algn="ctr" rtl="0">
                        <a:lnSpc>
                          <a:spcPct val="115000"/>
                        </a:lnSpc>
                        <a:spcBef>
                          <a:spcPts val="0"/>
                        </a:spcBef>
                        <a:spcAft>
                          <a:spcPts val="0"/>
                        </a:spcAft>
                        <a:buNone/>
                      </a:pPr>
                      <a:r>
                        <a:rPr lang="it-IT"/>
                        <a:t>9</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51</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515</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9</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222</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36</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dirty="0"/>
                        <a:t>243</a:t>
                      </a:r>
                      <a:endParaRPr dirty="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424874">
                <a:tc>
                  <a:txBody>
                    <a:bodyPr/>
                    <a:lstStyle/>
                    <a:p>
                      <a:pPr marL="0" lvl="0" indent="0" algn="ctr" rtl="0">
                        <a:lnSpc>
                          <a:spcPct val="115000"/>
                        </a:lnSpc>
                        <a:spcBef>
                          <a:spcPts val="0"/>
                        </a:spcBef>
                        <a:spcAft>
                          <a:spcPts val="0"/>
                        </a:spcAft>
                        <a:buNone/>
                      </a:pPr>
                      <a:r>
                        <a:rPr lang="it-IT"/>
                        <a:t>10</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43</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558</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5</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227</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a:t>38</a:t>
                      </a:r>
                      <a:endParaRPr/>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it-IT" dirty="0"/>
                        <a:t>281</a:t>
                      </a:r>
                      <a:endParaRPr dirty="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graphicFrame>
        <p:nvGraphicFramePr>
          <p:cNvPr id="258" name="Google Shape;258;g12a610856d5_0_5"/>
          <p:cNvGraphicFramePr/>
          <p:nvPr>
            <p:extLst>
              <p:ext uri="{D42A27DB-BD31-4B8C-83A1-F6EECF244321}">
                <p14:modId xmlns:p14="http://schemas.microsoft.com/office/powerpoint/2010/main" val="787395990"/>
              </p:ext>
            </p:extLst>
          </p:nvPr>
        </p:nvGraphicFramePr>
        <p:xfrm>
          <a:off x="6949152" y="217839"/>
          <a:ext cx="3714750" cy="718506"/>
        </p:xfrm>
        <a:graphic>
          <a:graphicData uri="http://schemas.openxmlformats.org/drawingml/2006/table">
            <a:tbl>
              <a:tblPr>
                <a:noFill/>
                <a:tableStyleId>{DE848A4C-14CC-4AB5-B6A2-7AEE26DE8592}</a:tableStyleId>
              </a:tblPr>
              <a:tblGrid>
                <a:gridCol w="1019175">
                  <a:extLst>
                    <a:ext uri="{9D8B030D-6E8A-4147-A177-3AD203B41FA5}">
                      <a16:colId xmlns:a16="http://schemas.microsoft.com/office/drawing/2014/main" val="20000"/>
                    </a:ext>
                  </a:extLst>
                </a:gridCol>
                <a:gridCol w="581025">
                  <a:extLst>
                    <a:ext uri="{9D8B030D-6E8A-4147-A177-3AD203B41FA5}">
                      <a16:colId xmlns:a16="http://schemas.microsoft.com/office/drawing/2014/main" val="20001"/>
                    </a:ext>
                  </a:extLst>
                </a:gridCol>
                <a:gridCol w="97155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0">
                <a:tc>
                  <a:txBody>
                    <a:bodyPr/>
                    <a:lstStyle/>
                    <a:p>
                      <a:pPr marL="0" lvl="0" indent="0" algn="l" rtl="0">
                        <a:lnSpc>
                          <a:spcPct val="115000"/>
                        </a:lnSpc>
                        <a:spcBef>
                          <a:spcPts val="0"/>
                        </a:spcBef>
                        <a:spcAft>
                          <a:spcPts val="0"/>
                        </a:spcAft>
                        <a:buNone/>
                      </a:pPr>
                      <a:r>
                        <a:rPr lang="it-IT" sz="1100" b="1"/>
                        <a:t>Average</a:t>
                      </a:r>
                      <a:endParaRPr sz="11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it-IT" sz="1100" b="1"/>
                        <a:t>56</a:t>
                      </a:r>
                      <a:endParaRPr sz="11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it-IT" sz="1100" b="1"/>
                        <a:t>23</a:t>
                      </a:r>
                      <a:endParaRPr sz="11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it-IT" sz="1100" b="1"/>
                        <a:t>28</a:t>
                      </a:r>
                      <a:endParaRPr sz="11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79575">
                <a:tc>
                  <a:txBody>
                    <a:bodyPr/>
                    <a:lstStyle/>
                    <a:p>
                      <a:pPr marL="0" lvl="0" indent="0" algn="l" rtl="0">
                        <a:lnSpc>
                          <a:spcPct val="115000"/>
                        </a:lnSpc>
                        <a:spcBef>
                          <a:spcPts val="0"/>
                        </a:spcBef>
                        <a:spcAft>
                          <a:spcPts val="0"/>
                        </a:spcAft>
                        <a:buNone/>
                      </a:pPr>
                      <a:r>
                        <a:rPr lang="it-IT" sz="1100" b="1"/>
                        <a:t>St. Dev</a:t>
                      </a:r>
                      <a:endParaRPr sz="11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it-IT" sz="1100" b="1"/>
                        <a:t>7</a:t>
                      </a:r>
                      <a:endParaRPr sz="11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it-IT" sz="1100" b="1"/>
                        <a:t>16</a:t>
                      </a:r>
                      <a:endParaRPr sz="1100" b="1"/>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it-IT" sz="1100" b="1" dirty="0"/>
                        <a:t>11</a:t>
                      </a:r>
                      <a:endParaRPr sz="1100" b="1" dirty="0"/>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59" name="Google Shape;259;g12a610856d5_0_5"/>
          <p:cNvSpPr txBox="1"/>
          <p:nvPr/>
        </p:nvSpPr>
        <p:spPr>
          <a:xfrm>
            <a:off x="66975" y="0"/>
            <a:ext cx="7715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3000" b="1" dirty="0" err="1">
                <a:latin typeface="Calibri" panose="020F0502020204030204" pitchFamily="34" charset="0"/>
                <a:ea typeface="Avenir"/>
                <a:cs typeface="Calibri" panose="020F0502020204030204" pitchFamily="34" charset="0"/>
                <a:sym typeface="Avenir"/>
              </a:rPr>
              <a:t>Tables</a:t>
            </a:r>
            <a:r>
              <a:rPr lang="it-IT" sz="3000" b="1" dirty="0">
                <a:latin typeface="Calibri" panose="020F0502020204030204" pitchFamily="34" charset="0"/>
                <a:ea typeface="Avenir"/>
                <a:cs typeface="Calibri" panose="020F0502020204030204" pitchFamily="34" charset="0"/>
                <a:sym typeface="Avenir"/>
              </a:rPr>
              <a:t> and Data </a:t>
            </a:r>
            <a:r>
              <a:rPr lang="it-IT" sz="3000" b="1" dirty="0" err="1">
                <a:latin typeface="Calibri" panose="020F0502020204030204" pitchFamily="34" charset="0"/>
                <a:ea typeface="Avenir"/>
                <a:cs typeface="Calibri" panose="020F0502020204030204" pitchFamily="34" charset="0"/>
                <a:sym typeface="Avenir"/>
              </a:rPr>
              <a:t>Acquired</a:t>
            </a:r>
            <a:r>
              <a:rPr lang="it-IT" sz="3000" b="1" dirty="0">
                <a:latin typeface="Calibri" panose="020F0502020204030204" pitchFamily="34" charset="0"/>
                <a:ea typeface="Avenir"/>
                <a:cs typeface="Calibri" panose="020F0502020204030204" pitchFamily="34" charset="0"/>
                <a:sym typeface="Avenir"/>
              </a:rPr>
              <a:t> </a:t>
            </a:r>
            <a:r>
              <a:rPr lang="it-IT" sz="3000" b="1" dirty="0" err="1">
                <a:latin typeface="Calibri" panose="020F0502020204030204" pitchFamily="34" charset="0"/>
                <a:ea typeface="Avenir"/>
                <a:cs typeface="Calibri" panose="020F0502020204030204" pitchFamily="34" charset="0"/>
                <a:sym typeface="Avenir"/>
              </a:rPr>
              <a:t>at</a:t>
            </a:r>
            <a:r>
              <a:rPr lang="it-IT" sz="3000" b="1" dirty="0">
                <a:latin typeface="Calibri" panose="020F0502020204030204" pitchFamily="34" charset="0"/>
                <a:ea typeface="Avenir"/>
                <a:cs typeface="Calibri" panose="020F0502020204030204" pitchFamily="34" charset="0"/>
                <a:sym typeface="Avenir"/>
              </a:rPr>
              <a:t> S. Clemente</a:t>
            </a:r>
            <a:endParaRPr sz="3000" b="1" dirty="0">
              <a:latin typeface="Calibri" panose="020F0502020204030204" pitchFamily="34" charset="0"/>
              <a:ea typeface="Avenir"/>
              <a:cs typeface="Calibri" panose="020F0502020204030204" pitchFamily="34" charset="0"/>
              <a:sym typeface="Avenir"/>
            </a:endParaRPr>
          </a:p>
        </p:txBody>
      </p:sp>
      <p:sp>
        <p:nvSpPr>
          <p:cNvPr id="2" name="CasellaDiTesto 1">
            <a:extLst>
              <a:ext uri="{FF2B5EF4-FFF2-40B4-BE49-F238E27FC236}">
                <a16:creationId xmlns:a16="http://schemas.microsoft.com/office/drawing/2014/main" id="{F71D5511-BA0A-03FB-DD43-D28EFBD1D269}"/>
              </a:ext>
            </a:extLst>
          </p:cNvPr>
          <p:cNvSpPr txBox="1"/>
          <p:nvPr/>
        </p:nvSpPr>
        <p:spPr>
          <a:xfrm>
            <a:off x="9024596" y="1423447"/>
            <a:ext cx="2692922" cy="4925644"/>
          </a:xfrm>
          <a:prstGeom prst="rect">
            <a:avLst/>
          </a:prstGeom>
          <a:noFill/>
        </p:spPr>
        <p:txBody>
          <a:bodyPr wrap="square" rtlCol="0">
            <a:spAutoFit/>
          </a:bodyPr>
          <a:lstStyle/>
          <a:p>
            <a:pPr>
              <a:lnSpc>
                <a:spcPct val="107000"/>
              </a:lnSpc>
              <a:spcAft>
                <a:spcPts val="800"/>
              </a:spcAft>
            </a:pP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acquisition time of the counts was set to (120</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s for each of the 10 measurements in each series.</a:t>
            </a:r>
            <a:b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number of counts for each measurement is shown in </a:t>
            </a:r>
            <a:r>
              <a:rPr lang="en-GB" sz="1600" dirty="0">
                <a:latin typeface="Calibri" panose="020F0502020204030204" pitchFamily="34" charset="0"/>
                <a:ea typeface="Calibri" panose="020F0502020204030204" pitchFamily="34" charset="0"/>
                <a:cs typeface="Times New Roman" panose="02020603050405020304" pitchFamily="18" charset="0"/>
              </a:rPr>
              <a:t>t</a:t>
            </a: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able ; for each measurement the error is </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counts; the mean was calculated for each of the series; the error on the mean was calculated using the standard deviation.</a:t>
            </a:r>
          </a:p>
          <a:p>
            <a:pP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The exact heights of the levels of the Basilica are not known and the levels have been identified as 1,2,3 in ascending order of depth.</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Shape 263"/>
        <p:cNvGrpSpPr/>
        <p:nvPr/>
      </p:nvGrpSpPr>
      <p:grpSpPr>
        <a:xfrm>
          <a:off x="0" y="0"/>
          <a:ext cx="0" cy="0"/>
          <a:chOff x="0" y="0"/>
          <a:chExt cx="0" cy="0"/>
        </a:xfrm>
      </p:grpSpPr>
      <p:sp>
        <p:nvSpPr>
          <p:cNvPr id="7" name="CasellaDiTesto 6">
            <a:extLst>
              <a:ext uri="{FF2B5EF4-FFF2-40B4-BE49-F238E27FC236}">
                <a16:creationId xmlns:a16="http://schemas.microsoft.com/office/drawing/2014/main" id="{4B661588-F84C-F1D2-FA63-A6275E701C63}"/>
              </a:ext>
            </a:extLst>
          </p:cNvPr>
          <p:cNvSpPr txBox="1"/>
          <p:nvPr/>
        </p:nvSpPr>
        <p:spPr>
          <a:xfrm>
            <a:off x="2588049" y="171355"/>
            <a:ext cx="8158900" cy="830997"/>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Histograms relating to the counts of cosmic rays at the different levels of the Basilica</a:t>
            </a:r>
            <a:endParaRPr lang="it-IT" sz="2400" b="1" dirty="0">
              <a:latin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EB9B2E9B-6A39-D5D7-3DF4-D00D5E2ABC2D}"/>
              </a:ext>
            </a:extLst>
          </p:cNvPr>
          <p:cNvPicPr>
            <a:picLocks noChangeAspect="1"/>
          </p:cNvPicPr>
          <p:nvPr/>
        </p:nvPicPr>
        <p:blipFill>
          <a:blip r:embed="rId3"/>
          <a:stretch>
            <a:fillRect/>
          </a:stretch>
        </p:blipFill>
        <p:spPr>
          <a:xfrm>
            <a:off x="2284043" y="5020996"/>
            <a:ext cx="3393902" cy="1577110"/>
          </a:xfrm>
          <a:prstGeom prst="rect">
            <a:avLst/>
          </a:prstGeom>
        </p:spPr>
      </p:pic>
      <p:pic>
        <p:nvPicPr>
          <p:cNvPr id="6" name="Immagine 5">
            <a:extLst>
              <a:ext uri="{FF2B5EF4-FFF2-40B4-BE49-F238E27FC236}">
                <a16:creationId xmlns:a16="http://schemas.microsoft.com/office/drawing/2014/main" id="{E4CB461C-A075-1F2F-5669-2B120F861A13}"/>
              </a:ext>
            </a:extLst>
          </p:cNvPr>
          <p:cNvPicPr>
            <a:picLocks noChangeAspect="1"/>
          </p:cNvPicPr>
          <p:nvPr/>
        </p:nvPicPr>
        <p:blipFill>
          <a:blip r:embed="rId4"/>
          <a:stretch>
            <a:fillRect/>
          </a:stretch>
        </p:blipFill>
        <p:spPr>
          <a:xfrm>
            <a:off x="2248819" y="1090842"/>
            <a:ext cx="3344585" cy="1876684"/>
          </a:xfrm>
          <a:prstGeom prst="rect">
            <a:avLst/>
          </a:prstGeom>
        </p:spPr>
      </p:pic>
      <p:pic>
        <p:nvPicPr>
          <p:cNvPr id="12" name="Immagine 11">
            <a:extLst>
              <a:ext uri="{FF2B5EF4-FFF2-40B4-BE49-F238E27FC236}">
                <a16:creationId xmlns:a16="http://schemas.microsoft.com/office/drawing/2014/main" id="{368D8422-BD2E-4B2F-FF5C-F2A26FA8F962}"/>
              </a:ext>
            </a:extLst>
          </p:cNvPr>
          <p:cNvPicPr>
            <a:picLocks noChangeAspect="1"/>
          </p:cNvPicPr>
          <p:nvPr/>
        </p:nvPicPr>
        <p:blipFill>
          <a:blip r:embed="rId5"/>
          <a:stretch>
            <a:fillRect/>
          </a:stretch>
        </p:blipFill>
        <p:spPr>
          <a:xfrm>
            <a:off x="2284043" y="3087896"/>
            <a:ext cx="3393902" cy="1806826"/>
          </a:xfrm>
          <a:prstGeom prst="rect">
            <a:avLst/>
          </a:prstGeom>
        </p:spPr>
      </p:pic>
      <p:pic>
        <p:nvPicPr>
          <p:cNvPr id="14" name="Immagine 13">
            <a:extLst>
              <a:ext uri="{FF2B5EF4-FFF2-40B4-BE49-F238E27FC236}">
                <a16:creationId xmlns:a16="http://schemas.microsoft.com/office/drawing/2014/main" id="{1D69BDF8-C932-9E01-E678-07F498F9FF2A}"/>
              </a:ext>
            </a:extLst>
          </p:cNvPr>
          <p:cNvPicPr>
            <a:picLocks noChangeAspect="1"/>
          </p:cNvPicPr>
          <p:nvPr/>
        </p:nvPicPr>
        <p:blipFill>
          <a:blip r:embed="rId6"/>
          <a:stretch>
            <a:fillRect/>
          </a:stretch>
        </p:blipFill>
        <p:spPr>
          <a:xfrm>
            <a:off x="8689883" y="4799407"/>
            <a:ext cx="2163627" cy="1887238"/>
          </a:xfrm>
          <a:prstGeom prst="rect">
            <a:avLst/>
          </a:prstGeom>
        </p:spPr>
      </p:pic>
      <p:pic>
        <p:nvPicPr>
          <p:cNvPr id="16" name="Immagine 15">
            <a:extLst>
              <a:ext uri="{FF2B5EF4-FFF2-40B4-BE49-F238E27FC236}">
                <a16:creationId xmlns:a16="http://schemas.microsoft.com/office/drawing/2014/main" id="{27564F25-2FC8-EDB4-AAED-52DEAEDC0952}"/>
              </a:ext>
            </a:extLst>
          </p:cNvPr>
          <p:cNvPicPr>
            <a:picLocks noChangeAspect="1"/>
          </p:cNvPicPr>
          <p:nvPr/>
        </p:nvPicPr>
        <p:blipFill>
          <a:blip r:embed="rId7"/>
          <a:stretch>
            <a:fillRect/>
          </a:stretch>
        </p:blipFill>
        <p:spPr>
          <a:xfrm>
            <a:off x="6168449" y="2645923"/>
            <a:ext cx="2036048" cy="2319465"/>
          </a:xfrm>
          <a:prstGeom prst="rect">
            <a:avLst/>
          </a:prstGeom>
        </p:spPr>
      </p:pic>
      <p:pic>
        <p:nvPicPr>
          <p:cNvPr id="18" name="Immagine 17">
            <a:extLst>
              <a:ext uri="{FF2B5EF4-FFF2-40B4-BE49-F238E27FC236}">
                <a16:creationId xmlns:a16="http://schemas.microsoft.com/office/drawing/2014/main" id="{269A04D8-A4A1-1309-17DE-0D2737BC321A}"/>
              </a:ext>
            </a:extLst>
          </p:cNvPr>
          <p:cNvPicPr>
            <a:picLocks noChangeAspect="1"/>
          </p:cNvPicPr>
          <p:nvPr/>
        </p:nvPicPr>
        <p:blipFill>
          <a:blip r:embed="rId8"/>
          <a:stretch>
            <a:fillRect/>
          </a:stretch>
        </p:blipFill>
        <p:spPr>
          <a:xfrm>
            <a:off x="9154926" y="702246"/>
            <a:ext cx="2061232" cy="338337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
          <p:cNvSpPr txBox="1">
            <a:spLocks noGrp="1"/>
          </p:cNvSpPr>
          <p:nvPr>
            <p:ph type="title"/>
          </p:nvPr>
        </p:nvSpPr>
        <p:spPr>
          <a:xfrm>
            <a:off x="2238983" y="394308"/>
            <a:ext cx="6243536"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Arial"/>
              <a:buNone/>
            </a:pPr>
            <a:r>
              <a:rPr lang="it-IT" b="1" dirty="0" err="1"/>
              <a:t>Topics</a:t>
            </a:r>
            <a:endParaRPr b="1" dirty="0"/>
          </a:p>
        </p:txBody>
      </p:sp>
      <p:sp>
        <p:nvSpPr>
          <p:cNvPr id="133" name="Google Shape;13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77500" lnSpcReduction="20000"/>
          </a:bodyPr>
          <a:lstStyle/>
          <a:p>
            <a:pPr marL="228600" lvl="0" indent="-215265" algn="l" rtl="0">
              <a:lnSpc>
                <a:spcPct val="110000"/>
              </a:lnSpc>
              <a:spcBef>
                <a:spcPts val="0"/>
              </a:spcBef>
              <a:spcAft>
                <a:spcPts val="0"/>
              </a:spcAft>
              <a:buSzPct val="100000"/>
              <a:buChar char="+"/>
            </a:pPr>
            <a:r>
              <a:rPr lang="en-US" dirty="0"/>
              <a:t>What are cosmic rays</a:t>
            </a:r>
          </a:p>
          <a:p>
            <a:pPr marL="228600" lvl="0" indent="-215265" algn="l" rtl="0">
              <a:lnSpc>
                <a:spcPct val="110000"/>
              </a:lnSpc>
              <a:spcBef>
                <a:spcPts val="0"/>
              </a:spcBef>
              <a:spcAft>
                <a:spcPts val="0"/>
              </a:spcAft>
              <a:buSzPct val="100000"/>
              <a:buChar char="+"/>
            </a:pPr>
            <a:r>
              <a:rPr lang="en-US" dirty="0"/>
              <a:t>EEE experiment</a:t>
            </a:r>
          </a:p>
          <a:p>
            <a:pPr marL="228600" lvl="0" indent="-215265" algn="l" rtl="0">
              <a:lnSpc>
                <a:spcPct val="110000"/>
              </a:lnSpc>
              <a:spcBef>
                <a:spcPts val="0"/>
              </a:spcBef>
              <a:spcAft>
                <a:spcPts val="0"/>
              </a:spcAft>
              <a:buSzPct val="100000"/>
              <a:buChar char="+"/>
            </a:pPr>
            <a:r>
              <a:rPr lang="en-US" dirty="0"/>
              <a:t>How cosmic rays are revealed</a:t>
            </a:r>
          </a:p>
          <a:p>
            <a:pPr marL="228600" lvl="0" indent="-215265" algn="l" rtl="0">
              <a:lnSpc>
                <a:spcPct val="110000"/>
              </a:lnSpc>
              <a:spcBef>
                <a:spcPts val="0"/>
              </a:spcBef>
              <a:spcAft>
                <a:spcPts val="0"/>
              </a:spcAft>
              <a:buSzPct val="100000"/>
              <a:buChar char="+"/>
            </a:pPr>
            <a:r>
              <a:rPr lang="en-US" dirty="0"/>
              <a:t>The Cosmic Box .Cosmic Box Delivery</a:t>
            </a:r>
          </a:p>
          <a:p>
            <a:pPr marL="228600" lvl="0" indent="-215265" algn="l" rtl="0">
              <a:lnSpc>
                <a:spcPct val="110000"/>
              </a:lnSpc>
              <a:spcBef>
                <a:spcPts val="0"/>
              </a:spcBef>
              <a:spcAft>
                <a:spcPts val="0"/>
              </a:spcAft>
              <a:buSzPct val="100000"/>
              <a:buChar char="+"/>
            </a:pPr>
            <a:r>
              <a:rPr lang="en-US" dirty="0"/>
              <a:t>The measures: notice about </a:t>
            </a:r>
            <a:r>
              <a:rPr lang="en-US" dirty="0" err="1"/>
              <a:t>Liceo</a:t>
            </a:r>
            <a:r>
              <a:rPr lang="en-US" dirty="0"/>
              <a:t> Cavour</a:t>
            </a:r>
          </a:p>
          <a:p>
            <a:pPr marL="228600" lvl="0" indent="-215265" algn="l" rtl="0">
              <a:lnSpc>
                <a:spcPct val="110000"/>
              </a:lnSpc>
              <a:spcBef>
                <a:spcPts val="0"/>
              </a:spcBef>
              <a:spcAft>
                <a:spcPts val="0"/>
              </a:spcAft>
              <a:buSzPct val="100000"/>
              <a:buChar char="+"/>
            </a:pPr>
            <a:r>
              <a:rPr lang="en-US" dirty="0"/>
              <a:t>The measures at the </a:t>
            </a:r>
            <a:r>
              <a:rPr lang="en-US" dirty="0" err="1"/>
              <a:t>Liceo</a:t>
            </a:r>
            <a:r>
              <a:rPr lang="en-US" dirty="0"/>
              <a:t> Cavour</a:t>
            </a:r>
          </a:p>
          <a:p>
            <a:pPr marL="228600" lvl="0" indent="-215265" algn="l" rtl="0">
              <a:lnSpc>
                <a:spcPct val="110000"/>
              </a:lnSpc>
              <a:spcBef>
                <a:spcPts val="0"/>
              </a:spcBef>
              <a:spcAft>
                <a:spcPts val="0"/>
              </a:spcAft>
              <a:buSzPct val="100000"/>
              <a:buChar char="+"/>
            </a:pPr>
            <a:r>
              <a:rPr lang="en-US" dirty="0"/>
              <a:t>Data tables and graphs of measurements at the Cavour high school</a:t>
            </a:r>
          </a:p>
          <a:p>
            <a:pPr marL="228600" lvl="0" indent="-215265" algn="l" rtl="0">
              <a:lnSpc>
                <a:spcPct val="110000"/>
              </a:lnSpc>
              <a:spcBef>
                <a:spcPts val="0"/>
              </a:spcBef>
              <a:spcAft>
                <a:spcPts val="0"/>
              </a:spcAft>
              <a:buSzPct val="100000"/>
              <a:buChar char="+"/>
            </a:pPr>
            <a:r>
              <a:rPr lang="en-US" dirty="0"/>
              <a:t>Comment</a:t>
            </a:r>
          </a:p>
          <a:p>
            <a:pPr marL="228600" lvl="0" indent="-215265" algn="l" rtl="0">
              <a:lnSpc>
                <a:spcPct val="110000"/>
              </a:lnSpc>
              <a:spcBef>
                <a:spcPts val="0"/>
              </a:spcBef>
              <a:spcAft>
                <a:spcPts val="0"/>
              </a:spcAft>
              <a:buSzPct val="100000"/>
              <a:buChar char="+"/>
            </a:pPr>
            <a:r>
              <a:rPr lang="en-US" dirty="0"/>
              <a:t>The measures: notice about Basilica San Clemente</a:t>
            </a:r>
          </a:p>
          <a:p>
            <a:pPr marL="228600" lvl="0" indent="-215265" algn="l" rtl="0">
              <a:lnSpc>
                <a:spcPct val="110000"/>
              </a:lnSpc>
              <a:spcBef>
                <a:spcPts val="0"/>
              </a:spcBef>
              <a:spcAft>
                <a:spcPts val="0"/>
              </a:spcAft>
              <a:buSzPct val="100000"/>
              <a:buChar char="+"/>
            </a:pPr>
            <a:r>
              <a:rPr lang="en-US" dirty="0"/>
              <a:t>The measures at San </a:t>
            </a:r>
            <a:r>
              <a:rPr lang="en-US" dirty="0" err="1"/>
              <a:t>Clementete</a:t>
            </a:r>
            <a:endParaRPr lang="en-US" dirty="0"/>
          </a:p>
          <a:p>
            <a:pPr marL="228600" lvl="0" indent="-215265" algn="l" rtl="0">
              <a:lnSpc>
                <a:spcPct val="110000"/>
              </a:lnSpc>
              <a:spcBef>
                <a:spcPts val="0"/>
              </a:spcBef>
              <a:spcAft>
                <a:spcPts val="0"/>
              </a:spcAft>
              <a:buSzPct val="100000"/>
              <a:buChar char="+"/>
            </a:pPr>
            <a:r>
              <a:rPr lang="en-US" dirty="0"/>
              <a:t>Data tables and graphs of the measures at San Clemente</a:t>
            </a:r>
          </a:p>
          <a:p>
            <a:pPr marL="228600" lvl="0" indent="-215265" algn="l" rtl="0">
              <a:lnSpc>
                <a:spcPct val="110000"/>
              </a:lnSpc>
              <a:spcBef>
                <a:spcPts val="0"/>
              </a:spcBef>
              <a:spcAft>
                <a:spcPts val="0"/>
              </a:spcAft>
              <a:buSzPct val="100000"/>
              <a:buChar char="+"/>
            </a:pPr>
            <a:r>
              <a:rPr lang="en-US" dirty="0"/>
              <a:t>Comment</a:t>
            </a:r>
          </a:p>
          <a:p>
            <a:pPr marL="228600" lvl="0" indent="-215265" algn="l" rtl="0">
              <a:lnSpc>
                <a:spcPct val="110000"/>
              </a:lnSpc>
              <a:spcBef>
                <a:spcPts val="0"/>
              </a:spcBef>
              <a:spcAft>
                <a:spcPts val="0"/>
              </a:spcAft>
              <a:buSzPct val="100000"/>
              <a:buChar char="+"/>
            </a:pPr>
            <a:r>
              <a:rPr lang="en-US" dirty="0"/>
              <a:t>Conclusions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3" name="Google Shape;273;g12a610856d5_0_31" title="COSMIC RAY CUMULATIVE COUNTS"/>
          <p:cNvPicPr preferRelativeResize="0"/>
          <p:nvPr/>
        </p:nvPicPr>
        <p:blipFill>
          <a:blip r:embed="rId3">
            <a:alphaModFix/>
          </a:blip>
          <a:stretch>
            <a:fillRect/>
          </a:stretch>
        </p:blipFill>
        <p:spPr>
          <a:xfrm>
            <a:off x="6696269" y="2722643"/>
            <a:ext cx="5216726" cy="3534253"/>
          </a:xfrm>
          <a:prstGeom prst="rect">
            <a:avLst/>
          </a:prstGeom>
          <a:noFill/>
          <a:ln>
            <a:noFill/>
          </a:ln>
        </p:spPr>
      </p:pic>
      <p:pic>
        <p:nvPicPr>
          <p:cNvPr id="2" name="Immagine 1">
            <a:extLst>
              <a:ext uri="{FF2B5EF4-FFF2-40B4-BE49-F238E27FC236}">
                <a16:creationId xmlns:a16="http://schemas.microsoft.com/office/drawing/2014/main" id="{102ACEFD-CEF8-F33F-10EC-240A920BB06E}"/>
              </a:ext>
            </a:extLst>
          </p:cNvPr>
          <p:cNvPicPr>
            <a:picLocks noChangeAspect="1"/>
          </p:cNvPicPr>
          <p:nvPr/>
        </p:nvPicPr>
        <p:blipFill>
          <a:blip r:embed="rId4"/>
          <a:stretch>
            <a:fillRect/>
          </a:stretch>
        </p:blipFill>
        <p:spPr>
          <a:xfrm>
            <a:off x="524090" y="1522393"/>
            <a:ext cx="5820365" cy="3263615"/>
          </a:xfrm>
          <a:prstGeom prst="rect">
            <a:avLst/>
          </a:prstGeom>
        </p:spPr>
      </p:pic>
      <p:sp>
        <p:nvSpPr>
          <p:cNvPr id="6" name="CasellaDiTesto 5">
            <a:extLst>
              <a:ext uri="{FF2B5EF4-FFF2-40B4-BE49-F238E27FC236}">
                <a16:creationId xmlns:a16="http://schemas.microsoft.com/office/drawing/2014/main" id="{CAA00CED-DBA2-7868-A735-BB92E5C8E41E}"/>
              </a:ext>
            </a:extLst>
          </p:cNvPr>
          <p:cNvSpPr txBox="1"/>
          <p:nvPr/>
        </p:nvSpPr>
        <p:spPr>
          <a:xfrm>
            <a:off x="3434272" y="511355"/>
            <a:ext cx="6099242" cy="584775"/>
          </a:xfrm>
          <a:prstGeom prst="rect">
            <a:avLst/>
          </a:prstGeom>
          <a:noFill/>
        </p:spPr>
        <p:txBody>
          <a:bodyPr wrap="square">
            <a:spAutoFit/>
          </a:bodyPr>
          <a:lstStyle/>
          <a:p>
            <a:r>
              <a:rPr lang="it-IT" sz="3200" b="1" dirty="0">
                <a:latin typeface="Calibri" panose="020F0502020204030204" pitchFamily="34" charset="0"/>
                <a:cs typeface="Calibri" panose="020F0502020204030204" pitchFamily="34" charset="0"/>
              </a:rPr>
              <a:t>Trend of </a:t>
            </a:r>
            <a:r>
              <a:rPr lang="it-IT" sz="3200" b="1" dirty="0" err="1">
                <a:latin typeface="Calibri" panose="020F0502020204030204" pitchFamily="34" charset="0"/>
                <a:cs typeface="Calibri" panose="020F0502020204030204" pitchFamily="34" charset="0"/>
              </a:rPr>
              <a:t>cosmic</a:t>
            </a:r>
            <a:r>
              <a:rPr lang="it-IT" sz="3200" b="1" dirty="0">
                <a:latin typeface="Calibri" panose="020F0502020204030204" pitchFamily="34" charset="0"/>
                <a:cs typeface="Calibri" panose="020F0502020204030204" pitchFamily="34" charset="0"/>
              </a:rPr>
              <a:t> rays with </a:t>
            </a:r>
            <a:r>
              <a:rPr lang="it-IT" sz="3200" b="1" dirty="0" err="1">
                <a:latin typeface="Calibri" panose="020F0502020204030204" pitchFamily="34" charset="0"/>
                <a:cs typeface="Calibri" panose="020F0502020204030204" pitchFamily="34" charset="0"/>
              </a:rPr>
              <a:t>depth</a:t>
            </a:r>
            <a:endParaRPr lang="it-IT" sz="3200" b="1" dirty="0">
              <a:latin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29A534-99C7-0A73-B873-06B9E2329407}"/>
              </a:ext>
            </a:extLst>
          </p:cNvPr>
          <p:cNvSpPr txBox="1"/>
          <p:nvPr/>
        </p:nvSpPr>
        <p:spPr>
          <a:xfrm>
            <a:off x="2203314" y="867517"/>
            <a:ext cx="9815208" cy="1446550"/>
          </a:xfrm>
          <a:prstGeom prst="rect">
            <a:avLst/>
          </a:prstGeom>
          <a:noFill/>
        </p:spPr>
        <p:txBody>
          <a:bodyPr wrap="square">
            <a:spAutoFit/>
          </a:bodyPr>
          <a:lstStyle/>
          <a:p>
            <a:r>
              <a:rPr lang="en-US" sz="4400" b="1" dirty="0">
                <a:latin typeface="Calibri" panose="020F0502020204030204" pitchFamily="34" charset="0"/>
                <a:cs typeface="Calibri" panose="020F0502020204030204" pitchFamily="34" charset="0"/>
              </a:rPr>
              <a:t>Comment on the results of the measurements at S. Clemente</a:t>
            </a:r>
            <a:endParaRPr lang="it-IT" sz="4400" b="1" dirty="0">
              <a:latin typeface="Calibri" panose="020F0502020204030204" pitchFamily="34" charset="0"/>
              <a:cs typeface="Calibri" panose="020F0502020204030204" pitchFamily="34" charset="0"/>
            </a:endParaRPr>
          </a:p>
        </p:txBody>
      </p:sp>
      <p:sp>
        <p:nvSpPr>
          <p:cNvPr id="7" name="CasellaDiTesto 6">
            <a:extLst>
              <a:ext uri="{FF2B5EF4-FFF2-40B4-BE49-F238E27FC236}">
                <a16:creationId xmlns:a16="http://schemas.microsoft.com/office/drawing/2014/main" id="{50DAED00-5CD2-CB6B-73DB-E491653FB5C5}"/>
              </a:ext>
            </a:extLst>
          </p:cNvPr>
          <p:cNvSpPr txBox="1"/>
          <p:nvPr/>
        </p:nvSpPr>
        <p:spPr>
          <a:xfrm>
            <a:off x="1055450" y="2454163"/>
            <a:ext cx="9333690" cy="4179542"/>
          </a:xfrm>
          <a:prstGeom prst="rect">
            <a:avLst/>
          </a:prstGeom>
          <a:noFill/>
        </p:spPr>
        <p:txBody>
          <a:bodyPr wrap="square">
            <a:spAutoFit/>
          </a:bodyPr>
          <a:lstStyle/>
          <a:p>
            <a:pPr algn="just">
              <a:lnSpc>
                <a:spcPct val="107000"/>
              </a:lnSpc>
              <a:spcAft>
                <a:spcPts val="800"/>
              </a:spcAft>
            </a:pP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analysis of the data and diagrams obtained during the measurements inside the basilica show some peculiarities, because it was expected that the number of cosmic rays would decrease towards the lower levels of the basilica. </a:t>
            </a:r>
          </a:p>
          <a:p>
            <a:pPr algn="just">
              <a:lnSpc>
                <a:spcPct val="107000"/>
              </a:lnSpc>
              <a:spcAft>
                <a:spcPts val="800"/>
              </a:spcAft>
            </a:pP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 the first subterranean level, there is a clear decrease and variability in the counts, but this is not observed on the lowest level, where the number of cosmic rays seems to be higher than expected.</a:t>
            </a:r>
          </a:p>
          <a:p>
            <a:pPr algn="just">
              <a:lnSpc>
                <a:spcPct val="107000"/>
              </a:lnSpc>
              <a:spcAft>
                <a:spcPts val="800"/>
              </a:spcAft>
            </a:pPr>
            <a:b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 verify that no signals unrelated to cosmic rays were recorded at the lowest level, measurements were made at a later time than that of the initial measurements using only the bottom chamber of the Cosmic Box, which, however, recorded only an insignificant number of signals. </a:t>
            </a:r>
          </a:p>
          <a:p>
            <a:pPr algn="just">
              <a:lnSpc>
                <a:spcPct val="107000"/>
              </a:lnSpc>
              <a:spcAft>
                <a:spcPts val="800"/>
              </a:spcAft>
            </a:pP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Measurements were also made outside the basilica, which, as expected, recorded a higher number of counts.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variability in the number of counts could be due to the different materials that make up the floors of the basilica, which has undergone several restorations over time. On the first floor of the basilica the ceiling is coffered, on the first basement a restoration was carried out with the classical bricks, while on the lower floor the Roman tuff wall is still preserved.</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8138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4B8EC6-EC50-0246-F9CD-0772DF5DBD35}"/>
              </a:ext>
            </a:extLst>
          </p:cNvPr>
          <p:cNvSpPr>
            <a:spLocks noGrp="1"/>
          </p:cNvSpPr>
          <p:nvPr>
            <p:ph type="title"/>
          </p:nvPr>
        </p:nvSpPr>
        <p:spPr>
          <a:xfrm>
            <a:off x="2180617" y="365125"/>
            <a:ext cx="4755204" cy="1325563"/>
          </a:xfrm>
        </p:spPr>
        <p:txBody>
          <a:bodyPr/>
          <a:lstStyle/>
          <a:p>
            <a:r>
              <a:rPr lang="it-IT" b="1" dirty="0" err="1">
                <a:latin typeface="Calibri" panose="020F0502020204030204" pitchFamily="34" charset="0"/>
                <a:cs typeface="Calibri" panose="020F0502020204030204" pitchFamily="34" charset="0"/>
              </a:rPr>
              <a:t>Conclusions</a:t>
            </a:r>
            <a:endParaRPr lang="it-IT" b="1" dirty="0">
              <a:latin typeface="Calibri" panose="020F0502020204030204" pitchFamily="34" charset="0"/>
              <a:cs typeface="Calibri" panose="020F0502020204030204" pitchFamily="34" charset="0"/>
            </a:endParaRPr>
          </a:p>
        </p:txBody>
      </p:sp>
      <p:sp>
        <p:nvSpPr>
          <p:cNvPr id="3" name="Segnaposto testo 2">
            <a:extLst>
              <a:ext uri="{FF2B5EF4-FFF2-40B4-BE49-F238E27FC236}">
                <a16:creationId xmlns:a16="http://schemas.microsoft.com/office/drawing/2014/main" id="{0FB8BDC0-2E3E-919D-7F62-142C36B4F2F6}"/>
              </a:ext>
            </a:extLst>
          </p:cNvPr>
          <p:cNvSpPr>
            <a:spLocks noGrp="1"/>
          </p:cNvSpPr>
          <p:nvPr>
            <p:ph type="body" idx="1"/>
          </p:nvPr>
        </p:nvSpPr>
        <p:spPr/>
        <p:txBody>
          <a:bodyPr>
            <a:normAutofit/>
          </a:bodyPr>
          <a:lstStyle/>
          <a:p>
            <a:r>
              <a:rPr lang="en-US" sz="2400" dirty="0">
                <a:latin typeface="Calibri" panose="020F0502020204030204" pitchFamily="34" charset="0"/>
                <a:cs typeface="Calibri" panose="020F0502020204030204" pitchFamily="34" charset="0"/>
              </a:rPr>
              <a:t>The two campaigns of measurements carried out with the Cosmic Box confirmed, despite some anomalies, the behavior of cosmic rays whose number tends to increase with height.</a:t>
            </a:r>
          </a:p>
          <a:p>
            <a:r>
              <a:rPr lang="en-US" sz="2400" dirty="0">
                <a:latin typeface="Calibri" panose="020F0502020204030204" pitchFamily="34" charset="0"/>
                <a:cs typeface="Calibri" panose="020F0502020204030204" pitchFamily="34" charset="0"/>
              </a:rPr>
              <a:t>Further investigations should also consider the behavior of cosmic rays when they pass through materials of different types.</a:t>
            </a:r>
            <a:endParaRPr lang="it-IT"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4135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B36DAA19-0106-8DE0-19D0-5FFEF9699E89}"/>
              </a:ext>
            </a:extLst>
          </p:cNvPr>
          <p:cNvSpPr>
            <a:spLocks noGrp="1"/>
          </p:cNvSpPr>
          <p:nvPr>
            <p:ph type="body" idx="1"/>
          </p:nvPr>
        </p:nvSpPr>
        <p:spPr>
          <a:xfrm>
            <a:off x="2822643" y="2477378"/>
            <a:ext cx="6710464" cy="1053762"/>
          </a:xfrm>
        </p:spPr>
        <p:txBody>
          <a:bodyPr>
            <a:normAutofit/>
          </a:bodyPr>
          <a:lstStyle/>
          <a:p>
            <a:r>
              <a:rPr lang="it-IT" sz="3600" dirty="0">
                <a:solidFill>
                  <a:srgbClr val="242438"/>
                </a:solidFill>
                <a:latin typeface="Roboto" panose="02000000000000000000" pitchFamily="2" charset="0"/>
              </a:rPr>
              <a:t>T</a:t>
            </a:r>
            <a:r>
              <a:rPr lang="it-IT" sz="3600" b="0" i="0" dirty="0">
                <a:solidFill>
                  <a:srgbClr val="242438"/>
                </a:solidFill>
                <a:effectLst/>
                <a:latin typeface="Roboto" panose="02000000000000000000" pitchFamily="2" charset="0"/>
              </a:rPr>
              <a:t>hanks for </a:t>
            </a:r>
            <a:r>
              <a:rPr lang="it-IT" sz="3600" b="0" i="0" dirty="0" err="1">
                <a:solidFill>
                  <a:srgbClr val="242438"/>
                </a:solidFill>
                <a:effectLst/>
                <a:latin typeface="Roboto" panose="02000000000000000000" pitchFamily="2" charset="0"/>
              </a:rPr>
              <a:t>your</a:t>
            </a:r>
            <a:r>
              <a:rPr lang="it-IT" sz="3600" b="0" i="0" dirty="0">
                <a:solidFill>
                  <a:srgbClr val="242438"/>
                </a:solidFill>
                <a:effectLst/>
                <a:latin typeface="Roboto" panose="02000000000000000000" pitchFamily="2" charset="0"/>
              </a:rPr>
              <a:t> </a:t>
            </a:r>
            <a:r>
              <a:rPr lang="it-IT" sz="3600" b="0" i="0" dirty="0" err="1">
                <a:solidFill>
                  <a:srgbClr val="242438"/>
                </a:solidFill>
                <a:effectLst/>
                <a:latin typeface="Roboto" panose="02000000000000000000" pitchFamily="2" charset="0"/>
              </a:rPr>
              <a:t>attention</a:t>
            </a:r>
            <a:r>
              <a:rPr lang="it-IT" sz="3600" b="0" i="0" dirty="0">
                <a:solidFill>
                  <a:srgbClr val="242438"/>
                </a:solidFill>
                <a:effectLst/>
                <a:latin typeface="Roboto" panose="02000000000000000000" pitchFamily="2" charset="0"/>
              </a:rPr>
              <a:t>!</a:t>
            </a:r>
            <a:endParaRPr lang="it-IT"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3592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CAE4B4-0301-6F1F-46E8-C81EADF8550E}"/>
              </a:ext>
            </a:extLst>
          </p:cNvPr>
          <p:cNvSpPr>
            <a:spLocks noGrp="1"/>
          </p:cNvSpPr>
          <p:nvPr>
            <p:ph type="title"/>
          </p:nvPr>
        </p:nvSpPr>
        <p:spPr/>
        <p:txBody>
          <a:bodyPr/>
          <a:lstStyle/>
          <a:p>
            <a:r>
              <a:rPr lang="it-IT" b="1" dirty="0"/>
              <a:t>The Cosmic Ray</a:t>
            </a:r>
          </a:p>
        </p:txBody>
      </p:sp>
      <p:pic>
        <p:nvPicPr>
          <p:cNvPr id="4" name="Immagine 3">
            <a:extLst>
              <a:ext uri="{FF2B5EF4-FFF2-40B4-BE49-F238E27FC236}">
                <a16:creationId xmlns:a16="http://schemas.microsoft.com/office/drawing/2014/main" id="{61B929DD-7C2D-A57E-D6FA-2ABE83CC648D}"/>
              </a:ext>
            </a:extLst>
          </p:cNvPr>
          <p:cNvPicPr>
            <a:picLocks noChangeAspect="1"/>
          </p:cNvPicPr>
          <p:nvPr/>
        </p:nvPicPr>
        <p:blipFill>
          <a:blip r:embed="rId2"/>
          <a:stretch>
            <a:fillRect/>
          </a:stretch>
        </p:blipFill>
        <p:spPr>
          <a:xfrm>
            <a:off x="6414605" y="1231384"/>
            <a:ext cx="4600280" cy="4838224"/>
          </a:xfrm>
          <a:prstGeom prst="rect">
            <a:avLst/>
          </a:prstGeom>
        </p:spPr>
      </p:pic>
      <p:sp>
        <p:nvSpPr>
          <p:cNvPr id="9" name="CasellaDiTesto 8">
            <a:extLst>
              <a:ext uri="{FF2B5EF4-FFF2-40B4-BE49-F238E27FC236}">
                <a16:creationId xmlns:a16="http://schemas.microsoft.com/office/drawing/2014/main" id="{2552B31F-24BA-DDCB-8439-AFEF7BB349FD}"/>
              </a:ext>
            </a:extLst>
          </p:cNvPr>
          <p:cNvSpPr txBox="1"/>
          <p:nvPr/>
        </p:nvSpPr>
        <p:spPr>
          <a:xfrm>
            <a:off x="451825" y="1885139"/>
            <a:ext cx="5404225" cy="4278094"/>
          </a:xfrm>
          <a:prstGeom prst="rect">
            <a:avLst/>
          </a:prstGeom>
          <a:noFill/>
        </p:spPr>
        <p:txBody>
          <a:bodyPr wrap="square">
            <a:spAutoFit/>
          </a:bodyPr>
          <a:lstStyle/>
          <a:p>
            <a:pPr algn="just"/>
            <a:r>
              <a:rPr lang="en-US" sz="1600" dirty="0">
                <a:latin typeface="Calibri" panose="020F0502020204030204" pitchFamily="34" charset="0"/>
                <a:cs typeface="Calibri" panose="020F0502020204030204" pitchFamily="34" charset="0"/>
              </a:rPr>
              <a:t>Cosmic rays, also called Astro particles, are subatomic particles of medium or high energy that impact the Earth every day.</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They are the product of the interaction of primary cosmic rays with the Earth's atmosphere. </a:t>
            </a:r>
          </a:p>
          <a:p>
            <a:pPr algn="just"/>
            <a:endParaRPr lang="en-US" sz="1600" dirty="0">
              <a:latin typeface="Calibri" panose="020F0502020204030204" pitchFamily="34" charset="0"/>
              <a:cs typeface="Calibri" panose="020F0502020204030204" pitchFamily="34" charset="0"/>
            </a:endParaRPr>
          </a:p>
          <a:p>
            <a:pPr algn="just"/>
            <a:r>
              <a:rPr lang="en-US" sz="1600" dirty="0">
                <a:latin typeface="Calibri" panose="020F0502020204030204" pitchFamily="34" charset="0"/>
                <a:cs typeface="Calibri" panose="020F0502020204030204" pitchFamily="34" charset="0"/>
              </a:rPr>
              <a:t>The impact produces a swarm of particles (the secondary rays ) of different types that can be detected with special instruments that take advantage of the properties of cosmic rays to interact with matter, for example, by causing the ionization of a gas, as in the detector chambers of the Extreme Energy Events (EEE) project, or by exciting the production of photons, as in the scintillation chambers of the Cosmic Box.</a:t>
            </a:r>
          </a:p>
          <a:p>
            <a:pPr algn="just"/>
            <a:endParaRPr lang="en-US" sz="1600" dirty="0">
              <a:latin typeface="Calibri" panose="020F0502020204030204" pitchFamily="34" charset="0"/>
              <a:cs typeface="Calibri" panose="020F0502020204030204" pitchFamily="34" charset="0"/>
            </a:endParaRPr>
          </a:p>
          <a:p>
            <a:pPr algn="just"/>
            <a:r>
              <a:rPr lang="en-US" sz="1600" dirty="0">
                <a:latin typeface="Calibri" panose="020F0502020204030204" pitchFamily="34" charset="0"/>
                <a:cs typeface="Calibri" panose="020F0502020204030204" pitchFamily="34" charset="0"/>
              </a:rPr>
              <a:t> One of the fundamental properties of cosmic rays is the variation of their flux with altitude, a feature that has led in the past to the identification of the same cosmic rays as extraterrestrial radiation.</a:t>
            </a:r>
            <a:endParaRPr lang="it-IT"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9011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12a7fa4d348_2_0"/>
          <p:cNvSpPr txBox="1">
            <a:spLocks noGrp="1"/>
          </p:cNvSpPr>
          <p:nvPr>
            <p:ph type="title"/>
          </p:nvPr>
        </p:nvSpPr>
        <p:spPr>
          <a:xfrm>
            <a:off x="2306643" y="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it-IT" b="1" dirty="0">
                <a:latin typeface="Calibri" panose="020F0502020204030204" pitchFamily="34" charset="0"/>
                <a:cs typeface="Calibri" panose="020F0502020204030204" pitchFamily="34" charset="0"/>
              </a:rPr>
              <a:t>EEE (Extreme Energy Events) Project</a:t>
            </a:r>
            <a:endParaRPr b="1" dirty="0">
              <a:latin typeface="Calibri" panose="020F0502020204030204" pitchFamily="34" charset="0"/>
              <a:cs typeface="Calibri" panose="020F0502020204030204" pitchFamily="34" charset="0"/>
            </a:endParaRPr>
          </a:p>
        </p:txBody>
      </p:sp>
      <p:sp>
        <p:nvSpPr>
          <p:cNvPr id="139" name="Google Shape;139;g12a7fa4d348_2_0"/>
          <p:cNvSpPr txBox="1">
            <a:spLocks noGrp="1"/>
          </p:cNvSpPr>
          <p:nvPr>
            <p:ph type="body" idx="1"/>
          </p:nvPr>
        </p:nvSpPr>
        <p:spPr>
          <a:xfrm>
            <a:off x="295063" y="1325700"/>
            <a:ext cx="6668100" cy="5257178"/>
          </a:xfrm>
          <a:prstGeom prst="rect">
            <a:avLst/>
          </a:prstGeom>
        </p:spPr>
        <p:txBody>
          <a:bodyPr spcFirstLastPara="1" wrap="square" lIns="91425" tIns="45700" rIns="91425" bIns="45700" anchor="t" anchorCtr="0">
            <a:noAutofit/>
          </a:bodyPr>
          <a:lstStyle/>
          <a:p>
            <a:pPr marL="0" lvl="0" indent="0" rtl="0">
              <a:lnSpc>
                <a:spcPct val="90000"/>
              </a:lnSpc>
              <a:spcBef>
                <a:spcPts val="1000"/>
              </a:spcBef>
              <a:spcAft>
                <a:spcPts val="0"/>
              </a:spcAft>
              <a:buNone/>
            </a:pPr>
            <a:r>
              <a:rPr lang="en-US" sz="1600" dirty="0">
                <a:latin typeface="Calibri" panose="020F0502020204030204" pitchFamily="34" charset="0"/>
                <a:cs typeface="Calibri" panose="020F0502020204030204" pitchFamily="34" charset="0"/>
              </a:rPr>
              <a:t>The EEE project (Extreme Energy Events) is a research project of the:</a:t>
            </a:r>
          </a:p>
          <a:p>
            <a:pPr marL="0" lvl="0" indent="0" rtl="0">
              <a:lnSpc>
                <a:spcPct val="90000"/>
              </a:lnSpc>
              <a:spcBef>
                <a:spcPts val="1000"/>
              </a:spcBef>
              <a:spcAft>
                <a:spcPts val="0"/>
              </a:spcAft>
              <a:buNone/>
            </a:pPr>
            <a:r>
              <a:rPr lang="en-US" sz="1600" b="1" dirty="0">
                <a:latin typeface="Calibri" panose="020F0502020204030204" pitchFamily="34" charset="0"/>
                <a:cs typeface="Calibri" panose="020F0502020204030204" pitchFamily="34" charset="0"/>
              </a:rPr>
              <a:t>CREF</a:t>
            </a:r>
            <a:r>
              <a:rPr lang="en-US" sz="1600" dirty="0">
                <a:latin typeface="Calibri" panose="020F0502020204030204" pitchFamily="34" charset="0"/>
                <a:cs typeface="Calibri" panose="020F0502020204030204" pitchFamily="34" charset="0"/>
              </a:rPr>
              <a:t>  (Centro </a:t>
            </a:r>
            <a:r>
              <a:rPr lang="en-US" sz="1600" dirty="0" err="1">
                <a:latin typeface="Calibri" panose="020F0502020204030204" pitchFamily="34" charset="0"/>
                <a:cs typeface="Calibri" panose="020F0502020204030204" pitchFamily="34" charset="0"/>
              </a:rPr>
              <a:t>Ricerche</a:t>
            </a:r>
            <a:r>
              <a:rPr lang="en-US" sz="1600" dirty="0">
                <a:latin typeface="Calibri" panose="020F0502020204030204" pitchFamily="34" charset="0"/>
                <a:cs typeface="Calibri" panose="020F0502020204030204" pitchFamily="34" charset="0"/>
              </a:rPr>
              <a:t> Enrico Fermi)  in collaboration with:</a:t>
            </a:r>
          </a:p>
          <a:p>
            <a:pPr marL="0" lvl="0" indent="0" rtl="0">
              <a:lnSpc>
                <a:spcPct val="90000"/>
              </a:lnSpc>
              <a:spcBef>
                <a:spcPts val="1000"/>
              </a:spcBef>
              <a:spcAft>
                <a:spcPts val="0"/>
              </a:spcAft>
              <a:buNone/>
            </a:pP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CERN (Conseil </a:t>
            </a:r>
            <a:r>
              <a:rPr lang="en-US" sz="1600" dirty="0" err="1">
                <a:latin typeface="Calibri" panose="020F0502020204030204" pitchFamily="34" charset="0"/>
                <a:cs typeface="Calibri" panose="020F0502020204030204" pitchFamily="34" charset="0"/>
              </a:rPr>
              <a:t>Européen</a:t>
            </a:r>
            <a:r>
              <a:rPr lang="en-US" sz="1600" dirty="0">
                <a:latin typeface="Calibri" panose="020F0502020204030204" pitchFamily="34" charset="0"/>
                <a:cs typeface="Calibri" panose="020F0502020204030204" pitchFamily="34" charset="0"/>
              </a:rPr>
              <a:t> pour la Recherche </a:t>
            </a:r>
            <a:r>
              <a:rPr lang="en-US" sz="1600" dirty="0" err="1">
                <a:latin typeface="Calibri" panose="020F0502020204030204" pitchFamily="34" charset="0"/>
                <a:cs typeface="Calibri" panose="020F0502020204030204" pitchFamily="34" charset="0"/>
              </a:rPr>
              <a:t>Nucléaire</a:t>
            </a:r>
            <a:r>
              <a:rPr lang="en-US" sz="1600" dirty="0">
                <a:latin typeface="Calibri" panose="020F0502020204030204" pitchFamily="34" charset="0"/>
                <a:cs typeface="Calibri" panose="020F0502020204030204" pitchFamily="34" charset="0"/>
              </a:rPr>
              <a:t> - European Nuclear Research Council),</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INFN (</a:t>
            </a:r>
            <a:r>
              <a:rPr lang="en-US" sz="1600" dirty="0" err="1">
                <a:latin typeface="Calibri" panose="020F0502020204030204" pitchFamily="34" charset="0"/>
                <a:cs typeface="Calibri" panose="020F0502020204030204" pitchFamily="34" charset="0"/>
              </a:rPr>
              <a:t>Istituto</a:t>
            </a:r>
            <a:r>
              <a:rPr lang="en-US" sz="1600" dirty="0">
                <a:latin typeface="Calibri" panose="020F0502020204030204" pitchFamily="34" charset="0"/>
                <a:cs typeface="Calibri" panose="020F0502020204030204" pitchFamily="34" charset="0"/>
              </a:rPr>
              <a:t> di </a:t>
            </a:r>
            <a:r>
              <a:rPr lang="en-US" sz="1600" dirty="0" err="1">
                <a:latin typeface="Calibri" panose="020F0502020204030204" pitchFamily="34" charset="0"/>
                <a:cs typeface="Calibri" panose="020F0502020204030204" pitchFamily="34" charset="0"/>
              </a:rPr>
              <a:t>Fisica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Nucleare</a:t>
            </a:r>
            <a:r>
              <a:rPr lang="en-US" sz="1600" dirty="0">
                <a:latin typeface="Calibri" panose="020F0502020204030204" pitchFamily="34" charset="0"/>
                <a:cs typeface="Calibri" panose="020F0502020204030204" pitchFamily="34" charset="0"/>
              </a:rPr>
              <a:t> - National Institute for</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Nuclear Physics)</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MIUR (</a:t>
            </a:r>
            <a:r>
              <a:rPr lang="en-US" sz="1600" dirty="0" err="1">
                <a:latin typeface="Calibri" panose="020F0502020204030204" pitchFamily="34" charset="0"/>
                <a:cs typeface="Calibri" panose="020F0502020204030204" pitchFamily="34" charset="0"/>
              </a:rPr>
              <a:t>Ministero</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dell'Istruzione</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Universita</a:t>
            </a:r>
            <a:r>
              <a:rPr lang="en-US" sz="1600" dirty="0">
                <a:latin typeface="Calibri" panose="020F0502020204030204" pitchFamily="34" charset="0"/>
                <a:cs typeface="Calibri" panose="020F0502020204030204" pitchFamily="34" charset="0"/>
              </a:rPr>
              <a:t>' e </a:t>
            </a:r>
            <a:r>
              <a:rPr lang="en-US" sz="1600" dirty="0" err="1">
                <a:latin typeface="Calibri" panose="020F0502020204030204" pitchFamily="34" charset="0"/>
                <a:cs typeface="Calibri" panose="020F0502020204030204" pitchFamily="34" charset="0"/>
              </a:rPr>
              <a:t>Ricerca</a:t>
            </a:r>
            <a:r>
              <a:rPr lang="en-US" sz="1600" dirty="0">
                <a:latin typeface="Calibri" panose="020F0502020204030204" pitchFamily="34" charset="0"/>
                <a:cs typeface="Calibri" panose="020F0502020204030204" pitchFamily="34" charset="0"/>
              </a:rPr>
              <a:t> - Ministry of Education, Universities and Research)</a:t>
            </a:r>
            <a:br>
              <a:rPr lang="en-US" sz="1600" dirty="0">
                <a:latin typeface="Calibri" panose="020F0502020204030204" pitchFamily="34" charset="0"/>
                <a:cs typeface="Calibri" panose="020F0502020204030204" pitchFamily="34" charset="0"/>
              </a:rPr>
            </a:b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This project is carried out in collaboration with the schools, which house a detector for the identification and study of cosmic rays. </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The detector is built by the students at CERN and is managed and maintained by them with the help of the teachers in the school. </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The data collected by the detector is then sent in real time to the CNAF (Centro Nazionale </a:t>
            </a:r>
            <a:r>
              <a:rPr lang="en-US" sz="1600" dirty="0" err="1">
                <a:latin typeface="Calibri" panose="020F0502020204030204" pitchFamily="34" charset="0"/>
                <a:cs typeface="Calibri" panose="020F0502020204030204" pitchFamily="34" charset="0"/>
              </a:rPr>
              <a:t>Analisi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Fotogrammi</a:t>
            </a:r>
            <a:r>
              <a:rPr lang="en-US" sz="1600" dirty="0">
                <a:latin typeface="Calibri" panose="020F0502020204030204" pitchFamily="34" charset="0"/>
                <a:cs typeface="Calibri" panose="020F0502020204030204" pitchFamily="34" charset="0"/>
              </a:rPr>
              <a:t> - National Center for Image Analysis) in Bologna and to the INFN computer center. </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Students can use the data for practice purposes, always under the control of the Enrico Fermi Center, which organizes regular running meetings.</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The schools that don't have the detector nevertheless perform data analyzes</a:t>
            </a:r>
            <a:endParaRPr sz="1600" dirty="0">
              <a:latin typeface="Calibri" panose="020F0502020204030204" pitchFamily="34" charset="0"/>
              <a:cs typeface="Calibri" panose="020F0502020204030204" pitchFamily="34" charset="0"/>
            </a:endParaRPr>
          </a:p>
          <a:p>
            <a:pPr marL="457200" lvl="0" indent="0" algn="l" rtl="0">
              <a:lnSpc>
                <a:spcPct val="90000"/>
              </a:lnSpc>
              <a:spcBef>
                <a:spcPts val="1000"/>
              </a:spcBef>
              <a:spcAft>
                <a:spcPts val="0"/>
              </a:spcAft>
              <a:buNone/>
            </a:pPr>
            <a:endParaRPr sz="1700" dirty="0"/>
          </a:p>
        </p:txBody>
      </p:sp>
      <p:pic>
        <p:nvPicPr>
          <p:cNvPr id="140" name="Google Shape;140;g12a7fa4d348_2_0"/>
          <p:cNvPicPr preferRelativeResize="0"/>
          <p:nvPr/>
        </p:nvPicPr>
        <p:blipFill rotWithShape="1">
          <a:blip r:embed="rId3">
            <a:alphaModFix/>
          </a:blip>
          <a:srcRect r="19120"/>
          <a:stretch/>
        </p:blipFill>
        <p:spPr>
          <a:xfrm>
            <a:off x="7564443" y="3351963"/>
            <a:ext cx="3542164" cy="1061786"/>
          </a:xfrm>
          <a:prstGeom prst="rect">
            <a:avLst/>
          </a:prstGeom>
          <a:noFill/>
          <a:ln>
            <a:noFill/>
          </a:ln>
        </p:spPr>
      </p:pic>
      <p:pic>
        <p:nvPicPr>
          <p:cNvPr id="141" name="Google Shape;141;g12a7fa4d348_2_0"/>
          <p:cNvPicPr preferRelativeResize="0"/>
          <p:nvPr/>
        </p:nvPicPr>
        <p:blipFill>
          <a:blip r:embed="rId4">
            <a:alphaModFix/>
          </a:blip>
          <a:stretch>
            <a:fillRect/>
          </a:stretch>
        </p:blipFill>
        <p:spPr>
          <a:xfrm>
            <a:off x="7645138" y="5117418"/>
            <a:ext cx="3542164" cy="1061786"/>
          </a:xfrm>
          <a:prstGeom prst="rect">
            <a:avLst/>
          </a:prstGeom>
          <a:noFill/>
          <a:ln>
            <a:noFill/>
          </a:ln>
        </p:spPr>
      </p:pic>
      <p:pic>
        <p:nvPicPr>
          <p:cNvPr id="3" name="Immagine 2">
            <a:extLst>
              <a:ext uri="{FF2B5EF4-FFF2-40B4-BE49-F238E27FC236}">
                <a16:creationId xmlns:a16="http://schemas.microsoft.com/office/drawing/2014/main" id="{F6D3F5EA-3D24-318E-28EB-08FBD1076AA4}"/>
              </a:ext>
            </a:extLst>
          </p:cNvPr>
          <p:cNvPicPr>
            <a:picLocks noChangeAspect="1"/>
          </p:cNvPicPr>
          <p:nvPr/>
        </p:nvPicPr>
        <p:blipFill>
          <a:blip r:embed="rId5"/>
          <a:stretch>
            <a:fillRect/>
          </a:stretch>
        </p:blipFill>
        <p:spPr>
          <a:xfrm>
            <a:off x="7564443" y="1486880"/>
            <a:ext cx="3542164" cy="107338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12c3e007766_1_0"/>
          <p:cNvSpPr txBox="1"/>
          <p:nvPr/>
        </p:nvSpPr>
        <p:spPr>
          <a:xfrm>
            <a:off x="564175" y="413725"/>
            <a:ext cx="320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nir"/>
              <a:ea typeface="Avenir"/>
              <a:cs typeface="Avenir"/>
              <a:sym typeface="Avenir"/>
            </a:endParaRPr>
          </a:p>
        </p:txBody>
      </p:sp>
      <p:sp>
        <p:nvSpPr>
          <p:cNvPr id="147" name="Google Shape;147;g12c3e007766_1_0"/>
          <p:cNvSpPr txBox="1"/>
          <p:nvPr/>
        </p:nvSpPr>
        <p:spPr>
          <a:xfrm>
            <a:off x="-28200" y="2435263"/>
            <a:ext cx="12248400" cy="446246"/>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it-IT" sz="1700" dirty="0">
                <a:latin typeface="Avenir"/>
                <a:ea typeface="Avenir"/>
                <a:cs typeface="Avenir"/>
                <a:sym typeface="Avenir"/>
              </a:rPr>
              <a:t>. </a:t>
            </a:r>
            <a:endParaRPr sz="1700" dirty="0">
              <a:latin typeface="Avenir"/>
              <a:ea typeface="Avenir"/>
              <a:cs typeface="Avenir"/>
              <a:sym typeface="Avenir"/>
            </a:endParaRPr>
          </a:p>
        </p:txBody>
      </p:sp>
      <p:sp>
        <p:nvSpPr>
          <p:cNvPr id="148" name="Google Shape;148;g12c3e007766_1_0"/>
          <p:cNvSpPr txBox="1"/>
          <p:nvPr/>
        </p:nvSpPr>
        <p:spPr>
          <a:xfrm>
            <a:off x="2283932" y="157432"/>
            <a:ext cx="7260072" cy="86174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4400" b="1" dirty="0">
                <a:latin typeface="Calibri" panose="020F0502020204030204" pitchFamily="34" charset="0"/>
                <a:cs typeface="Calibri" panose="020F0502020204030204" pitchFamily="34" charset="0"/>
              </a:rPr>
              <a:t>How </a:t>
            </a:r>
            <a:r>
              <a:rPr lang="it-IT" sz="4400" b="1" dirty="0" err="1">
                <a:latin typeface="Calibri" panose="020F0502020204030204" pitchFamily="34" charset="0"/>
                <a:cs typeface="Calibri" panose="020F0502020204030204" pitchFamily="34" charset="0"/>
              </a:rPr>
              <a:t>cosmic</a:t>
            </a:r>
            <a:r>
              <a:rPr lang="it-IT" sz="4400" b="1" dirty="0">
                <a:latin typeface="Calibri" panose="020F0502020204030204" pitchFamily="34" charset="0"/>
                <a:cs typeface="Calibri" panose="020F0502020204030204" pitchFamily="34" charset="0"/>
              </a:rPr>
              <a:t> rays are </a:t>
            </a:r>
            <a:r>
              <a:rPr lang="it-IT" sz="4400" b="1" dirty="0" err="1">
                <a:latin typeface="Calibri" panose="020F0502020204030204" pitchFamily="34" charset="0"/>
                <a:cs typeface="Calibri" panose="020F0502020204030204" pitchFamily="34" charset="0"/>
              </a:rPr>
              <a:t>revealed</a:t>
            </a:r>
            <a:endParaRPr sz="4400" b="1" dirty="0">
              <a:latin typeface="Calibri" panose="020F0502020204030204" pitchFamily="34" charset="0"/>
              <a:cs typeface="Calibri" panose="020F0502020204030204" pitchFamily="34" charset="0"/>
            </a:endParaRPr>
          </a:p>
        </p:txBody>
      </p:sp>
      <p:sp>
        <p:nvSpPr>
          <p:cNvPr id="150" name="Google Shape;150;g12c3e007766_1_0"/>
          <p:cNvSpPr txBox="1"/>
          <p:nvPr/>
        </p:nvSpPr>
        <p:spPr>
          <a:xfrm>
            <a:off x="243537" y="2037515"/>
            <a:ext cx="5852463" cy="4862839"/>
          </a:xfrm>
          <a:prstGeom prst="rect">
            <a:avLst/>
          </a:prstGeom>
          <a:noFill/>
          <a:ln>
            <a:noFill/>
          </a:ln>
        </p:spPr>
        <p:txBody>
          <a:bodyPr spcFirstLastPara="1" wrap="square" lIns="91425" tIns="91425" rIns="91425" bIns="91425" anchor="t" anchorCtr="0">
            <a:spAutoFit/>
          </a:bodyPr>
          <a:lstStyle/>
          <a:p>
            <a:pPr lvl="0" algn="just"/>
            <a:r>
              <a:rPr lang="it-IT" sz="1600" dirty="0">
                <a:latin typeface="Calibri" panose="020F0502020204030204" pitchFamily="34" charset="0"/>
                <a:ea typeface="Avenir"/>
                <a:cs typeface="Calibri" panose="020F0502020204030204" pitchFamily="34" charset="0"/>
                <a:sym typeface="Avenir"/>
              </a:rPr>
              <a:t>Cosmic rays are the product of the interaction of </a:t>
            </a:r>
            <a:r>
              <a:rPr lang="it-IT" sz="1600" dirty="0" err="1">
                <a:latin typeface="Calibri" panose="020F0502020204030204" pitchFamily="34" charset="0"/>
                <a:ea typeface="Avenir"/>
                <a:cs typeface="Calibri" panose="020F0502020204030204" pitchFamily="34" charset="0"/>
                <a:sym typeface="Avenir"/>
              </a:rPr>
              <a:t>primary</a:t>
            </a:r>
            <a:r>
              <a:rPr lang="it-IT" sz="1600" dirty="0">
                <a:latin typeface="Calibri" panose="020F0502020204030204" pitchFamily="34" charset="0"/>
                <a:ea typeface="Avenir"/>
                <a:cs typeface="Calibri" panose="020F0502020204030204" pitchFamily="34" charset="0"/>
                <a:sym typeface="Avenir"/>
              </a:rPr>
              <a:t> </a:t>
            </a:r>
            <a:r>
              <a:rPr lang="it-IT" sz="1600" dirty="0" err="1">
                <a:latin typeface="Calibri" panose="020F0502020204030204" pitchFamily="34" charset="0"/>
                <a:ea typeface="Avenir"/>
                <a:cs typeface="Calibri" panose="020F0502020204030204" pitchFamily="34" charset="0"/>
                <a:sym typeface="Avenir"/>
              </a:rPr>
              <a:t>cosmic</a:t>
            </a:r>
            <a:r>
              <a:rPr lang="it-IT" sz="1600" dirty="0">
                <a:latin typeface="Calibri" panose="020F0502020204030204" pitchFamily="34" charset="0"/>
                <a:ea typeface="Avenir"/>
                <a:cs typeface="Calibri" panose="020F0502020204030204" pitchFamily="34" charset="0"/>
                <a:sym typeface="Avenir"/>
              </a:rPr>
              <a:t> </a:t>
            </a:r>
            <a:r>
              <a:rPr lang="it-IT" sz="1600" dirty="0" err="1">
                <a:latin typeface="Calibri" panose="020F0502020204030204" pitchFamily="34" charset="0"/>
                <a:ea typeface="Avenir"/>
                <a:cs typeface="Calibri" panose="020F0502020204030204" pitchFamily="34" charset="0"/>
                <a:sym typeface="Avenir"/>
              </a:rPr>
              <a:t>radiation</a:t>
            </a:r>
            <a:r>
              <a:rPr lang="it-IT" sz="1600" dirty="0">
                <a:latin typeface="Calibri" panose="020F0502020204030204" pitchFamily="34" charset="0"/>
                <a:ea typeface="Avenir"/>
                <a:cs typeface="Calibri" panose="020F0502020204030204" pitchFamily="34" charset="0"/>
                <a:sym typeface="Avenir"/>
              </a:rPr>
              <a:t> with the </a:t>
            </a:r>
            <a:r>
              <a:rPr lang="it-IT" sz="1600" dirty="0" err="1">
                <a:latin typeface="Calibri" panose="020F0502020204030204" pitchFamily="34" charset="0"/>
                <a:ea typeface="Avenir"/>
                <a:cs typeface="Calibri" panose="020F0502020204030204" pitchFamily="34" charset="0"/>
                <a:sym typeface="Avenir"/>
              </a:rPr>
              <a:t>Earth’s</a:t>
            </a:r>
            <a:r>
              <a:rPr lang="it-IT" sz="1600" dirty="0">
                <a:latin typeface="Calibri" panose="020F0502020204030204" pitchFamily="34" charset="0"/>
                <a:ea typeface="Avenir"/>
                <a:cs typeface="Calibri" panose="020F0502020204030204" pitchFamily="34" charset="0"/>
                <a:sym typeface="Avenir"/>
              </a:rPr>
              <a:t> </a:t>
            </a:r>
            <a:r>
              <a:rPr lang="it-IT" sz="1600" dirty="0" err="1">
                <a:latin typeface="Calibri" panose="020F0502020204030204" pitchFamily="34" charset="0"/>
                <a:ea typeface="Avenir"/>
                <a:cs typeface="Calibri" panose="020F0502020204030204" pitchFamily="34" charset="0"/>
                <a:sym typeface="Avenir"/>
              </a:rPr>
              <a:t>atmosphere</a:t>
            </a:r>
            <a:r>
              <a:rPr lang="it-IT" sz="1600" dirty="0">
                <a:latin typeface="Calibri" panose="020F0502020204030204" pitchFamily="34" charset="0"/>
                <a:ea typeface="Avenir"/>
                <a:cs typeface="Calibri" panose="020F0502020204030204" pitchFamily="34" charset="0"/>
                <a:sym typeface="Avenir"/>
              </a:rPr>
              <a:t>. </a:t>
            </a:r>
          </a:p>
          <a:p>
            <a:pPr lvl="0" algn="just"/>
            <a:r>
              <a:rPr lang="it-IT" sz="1600" dirty="0">
                <a:latin typeface="Calibri" panose="020F0502020204030204" pitchFamily="34" charset="0"/>
                <a:ea typeface="Avenir"/>
                <a:cs typeface="Calibri" panose="020F0502020204030204" pitchFamily="34" charset="0"/>
                <a:sym typeface="Avenir"/>
              </a:rPr>
              <a:t>The impact </a:t>
            </a:r>
            <a:r>
              <a:rPr lang="it-IT" sz="1600" dirty="0" err="1">
                <a:latin typeface="Calibri" panose="020F0502020204030204" pitchFamily="34" charset="0"/>
                <a:ea typeface="Avenir"/>
                <a:cs typeface="Calibri" panose="020F0502020204030204" pitchFamily="34" charset="0"/>
                <a:sym typeface="Avenir"/>
              </a:rPr>
              <a:t>produces</a:t>
            </a:r>
            <a:r>
              <a:rPr lang="it-IT" sz="1600" dirty="0">
                <a:latin typeface="Calibri" panose="020F0502020204030204" pitchFamily="34" charset="0"/>
                <a:ea typeface="Avenir"/>
                <a:cs typeface="Calibri" panose="020F0502020204030204" pitchFamily="34" charset="0"/>
                <a:sym typeface="Avenir"/>
              </a:rPr>
              <a:t> a </a:t>
            </a:r>
            <a:r>
              <a:rPr lang="it-IT" sz="1600" dirty="0" err="1">
                <a:latin typeface="Calibri" panose="020F0502020204030204" pitchFamily="34" charset="0"/>
                <a:ea typeface="Avenir"/>
                <a:cs typeface="Calibri" panose="020F0502020204030204" pitchFamily="34" charset="0"/>
                <a:sym typeface="Avenir"/>
              </a:rPr>
              <a:t>swarm</a:t>
            </a:r>
            <a:r>
              <a:rPr lang="it-IT" sz="1600" dirty="0">
                <a:latin typeface="Calibri" panose="020F0502020204030204" pitchFamily="34" charset="0"/>
                <a:ea typeface="Avenir"/>
                <a:cs typeface="Calibri" panose="020F0502020204030204" pitchFamily="34" charset="0"/>
                <a:sym typeface="Avenir"/>
              </a:rPr>
              <a:t> of </a:t>
            </a:r>
            <a:r>
              <a:rPr lang="it-IT" sz="1600" dirty="0" err="1">
                <a:latin typeface="Calibri" panose="020F0502020204030204" pitchFamily="34" charset="0"/>
                <a:ea typeface="Avenir"/>
                <a:cs typeface="Calibri" panose="020F0502020204030204" pitchFamily="34" charset="0"/>
                <a:sym typeface="Avenir"/>
              </a:rPr>
              <a:t>particles</a:t>
            </a:r>
            <a:r>
              <a:rPr lang="it-IT" sz="1600" dirty="0">
                <a:latin typeface="Calibri" panose="020F0502020204030204" pitchFamily="34" charset="0"/>
                <a:ea typeface="Avenir"/>
                <a:cs typeface="Calibri" panose="020F0502020204030204" pitchFamily="34" charset="0"/>
                <a:sym typeface="Avenir"/>
              </a:rPr>
              <a:t> of </a:t>
            </a:r>
            <a:r>
              <a:rPr lang="it-IT" sz="1600" dirty="0" err="1">
                <a:latin typeface="Calibri" panose="020F0502020204030204" pitchFamily="34" charset="0"/>
                <a:ea typeface="Avenir"/>
                <a:cs typeface="Calibri" panose="020F0502020204030204" pitchFamily="34" charset="0"/>
                <a:sym typeface="Avenir"/>
              </a:rPr>
              <a:t>different</a:t>
            </a:r>
            <a:r>
              <a:rPr lang="it-IT" sz="1600" dirty="0">
                <a:latin typeface="Calibri" panose="020F0502020204030204" pitchFamily="34" charset="0"/>
                <a:ea typeface="Avenir"/>
                <a:cs typeface="Calibri" panose="020F0502020204030204" pitchFamily="34" charset="0"/>
                <a:sym typeface="Avenir"/>
              </a:rPr>
              <a:t> </a:t>
            </a:r>
            <a:r>
              <a:rPr lang="it-IT" sz="1600" dirty="0" err="1">
                <a:latin typeface="Calibri" panose="020F0502020204030204" pitchFamily="34" charset="0"/>
                <a:ea typeface="Avenir"/>
                <a:cs typeface="Calibri" panose="020F0502020204030204" pitchFamily="34" charset="0"/>
                <a:sym typeface="Avenir"/>
              </a:rPr>
              <a:t>species</a:t>
            </a:r>
            <a:r>
              <a:rPr lang="it-IT" sz="1600" dirty="0">
                <a:latin typeface="Calibri" panose="020F0502020204030204" pitchFamily="34" charset="0"/>
                <a:ea typeface="Avenir"/>
                <a:cs typeface="Calibri" panose="020F0502020204030204" pitchFamily="34" charset="0"/>
                <a:sym typeface="Avenir"/>
              </a:rPr>
              <a:t> </a:t>
            </a:r>
            <a:r>
              <a:rPr lang="it-IT" sz="1600" dirty="0" err="1">
                <a:latin typeface="Calibri" panose="020F0502020204030204" pitchFamily="34" charset="0"/>
                <a:ea typeface="Avenir"/>
                <a:cs typeface="Calibri" panose="020F0502020204030204" pitchFamily="34" charset="0"/>
                <a:sym typeface="Avenir"/>
              </a:rPr>
              <a:t>that</a:t>
            </a:r>
            <a:r>
              <a:rPr lang="it-IT" sz="1600" dirty="0">
                <a:latin typeface="Calibri" panose="020F0502020204030204" pitchFamily="34" charset="0"/>
                <a:ea typeface="Avenir"/>
                <a:cs typeface="Calibri" panose="020F0502020204030204" pitchFamily="34" charset="0"/>
                <a:sym typeface="Avenir"/>
              </a:rPr>
              <a:t> can be </a:t>
            </a:r>
            <a:r>
              <a:rPr lang="it-IT" sz="1600" dirty="0" err="1">
                <a:latin typeface="Calibri" panose="020F0502020204030204" pitchFamily="34" charset="0"/>
                <a:ea typeface="Avenir"/>
                <a:cs typeface="Calibri" panose="020F0502020204030204" pitchFamily="34" charset="0"/>
                <a:sym typeface="Avenir"/>
              </a:rPr>
              <a:t>detected</a:t>
            </a:r>
            <a:r>
              <a:rPr lang="it-IT" sz="1600" dirty="0">
                <a:latin typeface="Calibri" panose="020F0502020204030204" pitchFamily="34" charset="0"/>
                <a:ea typeface="Avenir"/>
                <a:cs typeface="Calibri" panose="020F0502020204030204" pitchFamily="34" charset="0"/>
                <a:sym typeface="Avenir"/>
              </a:rPr>
              <a:t> </a:t>
            </a:r>
            <a:r>
              <a:rPr lang="it-IT" sz="1600" dirty="0" err="1">
                <a:latin typeface="Calibri" panose="020F0502020204030204" pitchFamily="34" charset="0"/>
                <a:ea typeface="Avenir"/>
                <a:cs typeface="Calibri" panose="020F0502020204030204" pitchFamily="34" charset="0"/>
                <a:sym typeface="Avenir"/>
              </a:rPr>
              <a:t>through</a:t>
            </a:r>
            <a:r>
              <a:rPr lang="it-IT" sz="1600" dirty="0">
                <a:latin typeface="Calibri" panose="020F0502020204030204" pitchFamily="34" charset="0"/>
                <a:ea typeface="Avenir"/>
                <a:cs typeface="Calibri" panose="020F0502020204030204" pitchFamily="34" charset="0"/>
                <a:sym typeface="Avenir"/>
              </a:rPr>
              <a:t> the use of special tools </a:t>
            </a:r>
            <a:r>
              <a:rPr lang="it-IT" sz="1600" dirty="0" err="1">
                <a:latin typeface="Calibri" panose="020F0502020204030204" pitchFamily="34" charset="0"/>
                <a:ea typeface="Avenir"/>
                <a:cs typeface="Calibri" panose="020F0502020204030204" pitchFamily="34" charset="0"/>
                <a:sym typeface="Avenir"/>
              </a:rPr>
              <a:t>that</a:t>
            </a:r>
            <a:r>
              <a:rPr lang="it-IT" sz="1600" dirty="0">
                <a:latin typeface="Calibri" panose="020F0502020204030204" pitchFamily="34" charset="0"/>
                <a:ea typeface="Avenir"/>
                <a:cs typeface="Calibri" panose="020F0502020204030204" pitchFamily="34" charset="0"/>
                <a:sym typeface="Avenir"/>
              </a:rPr>
              <a:t> exploit the </a:t>
            </a:r>
            <a:r>
              <a:rPr lang="it-IT" sz="1600" dirty="0" err="1">
                <a:latin typeface="Calibri" panose="020F0502020204030204" pitchFamily="34" charset="0"/>
                <a:ea typeface="Avenir"/>
                <a:cs typeface="Calibri" panose="020F0502020204030204" pitchFamily="34" charset="0"/>
                <a:sym typeface="Avenir"/>
              </a:rPr>
              <a:t>properties</a:t>
            </a:r>
            <a:r>
              <a:rPr lang="it-IT" sz="1600" dirty="0">
                <a:latin typeface="Calibri" panose="020F0502020204030204" pitchFamily="34" charset="0"/>
                <a:ea typeface="Avenir"/>
                <a:cs typeface="Calibri" panose="020F0502020204030204" pitchFamily="34" charset="0"/>
                <a:sym typeface="Avenir"/>
              </a:rPr>
              <a:t> of </a:t>
            </a:r>
            <a:r>
              <a:rPr lang="it-IT" sz="1600" dirty="0" err="1">
                <a:latin typeface="Calibri" panose="020F0502020204030204" pitchFamily="34" charset="0"/>
                <a:ea typeface="Avenir"/>
                <a:cs typeface="Calibri" panose="020F0502020204030204" pitchFamily="34" charset="0"/>
                <a:sym typeface="Avenir"/>
              </a:rPr>
              <a:t>cosmic</a:t>
            </a:r>
            <a:r>
              <a:rPr lang="it-IT" sz="1600" dirty="0">
                <a:latin typeface="Calibri" panose="020F0502020204030204" pitchFamily="34" charset="0"/>
                <a:ea typeface="Avenir"/>
                <a:cs typeface="Calibri" panose="020F0502020204030204" pitchFamily="34" charset="0"/>
                <a:sym typeface="Avenir"/>
              </a:rPr>
              <a:t> </a:t>
            </a:r>
            <a:r>
              <a:rPr lang="it-IT" sz="1600" dirty="0" err="1">
                <a:latin typeface="Calibri" panose="020F0502020204030204" pitchFamily="34" charset="0"/>
                <a:ea typeface="Avenir"/>
                <a:cs typeface="Calibri" panose="020F0502020204030204" pitchFamily="34" charset="0"/>
                <a:sym typeface="Avenir"/>
              </a:rPr>
              <a:t>radiation</a:t>
            </a:r>
            <a:r>
              <a:rPr lang="it-IT" sz="1600" dirty="0">
                <a:latin typeface="Calibri" panose="020F0502020204030204" pitchFamily="34" charset="0"/>
                <a:ea typeface="Avenir"/>
                <a:cs typeface="Calibri" panose="020F0502020204030204" pitchFamily="34" charset="0"/>
                <a:sym typeface="Avenir"/>
              </a:rPr>
              <a:t> to </a:t>
            </a:r>
            <a:r>
              <a:rPr lang="it-IT" sz="1600" dirty="0" err="1">
                <a:latin typeface="Calibri" panose="020F0502020204030204" pitchFamily="34" charset="0"/>
                <a:ea typeface="Avenir"/>
                <a:cs typeface="Calibri" panose="020F0502020204030204" pitchFamily="34" charset="0"/>
                <a:sym typeface="Avenir"/>
              </a:rPr>
              <a:t>interact</a:t>
            </a:r>
            <a:r>
              <a:rPr lang="it-IT" sz="1600" dirty="0">
                <a:latin typeface="Calibri" panose="020F0502020204030204" pitchFamily="34" charset="0"/>
                <a:ea typeface="Avenir"/>
                <a:cs typeface="Calibri" panose="020F0502020204030204" pitchFamily="34" charset="0"/>
                <a:sym typeface="Avenir"/>
              </a:rPr>
              <a:t> with </a:t>
            </a:r>
            <a:r>
              <a:rPr lang="it-IT" sz="1600" dirty="0" err="1">
                <a:latin typeface="Calibri" panose="020F0502020204030204" pitchFamily="34" charset="0"/>
                <a:ea typeface="Avenir"/>
                <a:cs typeface="Calibri" panose="020F0502020204030204" pitchFamily="34" charset="0"/>
                <a:sym typeface="Avenir"/>
              </a:rPr>
              <a:t>matter</a:t>
            </a:r>
            <a:r>
              <a:rPr lang="it-IT" sz="1600" dirty="0">
                <a:latin typeface="Calibri" panose="020F0502020204030204" pitchFamily="34" charset="0"/>
                <a:ea typeface="Avenir"/>
                <a:cs typeface="Calibri" panose="020F0502020204030204" pitchFamily="34" charset="0"/>
                <a:sym typeface="Avenir"/>
              </a:rPr>
              <a:t>, for </a:t>
            </a:r>
            <a:r>
              <a:rPr lang="it-IT" sz="1600" dirty="0" err="1">
                <a:latin typeface="Calibri" panose="020F0502020204030204" pitchFamily="34" charset="0"/>
                <a:ea typeface="Avenir"/>
                <a:cs typeface="Calibri" panose="020F0502020204030204" pitchFamily="34" charset="0"/>
                <a:sym typeface="Avenir"/>
              </a:rPr>
              <a:t>example</a:t>
            </a:r>
            <a:r>
              <a:rPr lang="it-IT" sz="1600" dirty="0">
                <a:latin typeface="Calibri" panose="020F0502020204030204" pitchFamily="34" charset="0"/>
                <a:ea typeface="Avenir"/>
                <a:cs typeface="Calibri" panose="020F0502020204030204" pitchFamily="34" charset="0"/>
                <a:sym typeface="Avenir"/>
              </a:rPr>
              <a:t> by </a:t>
            </a:r>
            <a:r>
              <a:rPr lang="it-IT" sz="1600" dirty="0" err="1">
                <a:latin typeface="Calibri" panose="020F0502020204030204" pitchFamily="34" charset="0"/>
                <a:ea typeface="Avenir"/>
                <a:cs typeface="Calibri" panose="020F0502020204030204" pitchFamily="34" charset="0"/>
                <a:sym typeface="Avenir"/>
              </a:rPr>
              <a:t>causing</a:t>
            </a:r>
            <a:r>
              <a:rPr lang="it-IT" sz="1600" dirty="0">
                <a:latin typeface="Calibri" panose="020F0502020204030204" pitchFamily="34" charset="0"/>
                <a:ea typeface="Avenir"/>
                <a:cs typeface="Calibri" panose="020F0502020204030204" pitchFamily="34" charset="0"/>
                <a:sym typeface="Avenir"/>
              </a:rPr>
              <a:t> the </a:t>
            </a:r>
            <a:r>
              <a:rPr lang="it-IT" sz="1600" dirty="0" err="1">
                <a:latin typeface="Calibri" panose="020F0502020204030204" pitchFamily="34" charset="0"/>
                <a:ea typeface="Avenir"/>
                <a:cs typeface="Calibri" panose="020F0502020204030204" pitchFamily="34" charset="0"/>
                <a:sym typeface="Avenir"/>
              </a:rPr>
              <a:t>ionization</a:t>
            </a:r>
            <a:r>
              <a:rPr lang="it-IT" sz="1600" dirty="0">
                <a:latin typeface="Calibri" panose="020F0502020204030204" pitchFamily="34" charset="0"/>
                <a:ea typeface="Avenir"/>
                <a:cs typeface="Calibri" panose="020F0502020204030204" pitchFamily="34" charset="0"/>
                <a:sym typeface="Avenir"/>
              </a:rPr>
              <a:t> of a gas, as in the </a:t>
            </a:r>
            <a:r>
              <a:rPr lang="it-IT" sz="1600" dirty="0" err="1">
                <a:latin typeface="Calibri" panose="020F0502020204030204" pitchFamily="34" charset="0"/>
                <a:ea typeface="Avenir"/>
                <a:cs typeface="Calibri" panose="020F0502020204030204" pitchFamily="34" charset="0"/>
                <a:sym typeface="Avenir"/>
              </a:rPr>
              <a:t>chambers</a:t>
            </a:r>
            <a:r>
              <a:rPr lang="it-IT" sz="1600" dirty="0">
                <a:latin typeface="Calibri" panose="020F0502020204030204" pitchFamily="34" charset="0"/>
                <a:ea typeface="Avenir"/>
                <a:cs typeface="Calibri" panose="020F0502020204030204" pitchFamily="34" charset="0"/>
                <a:sym typeface="Avenir"/>
              </a:rPr>
              <a:t> of the EEE detectors (Extreme Energy Events) or by </a:t>
            </a:r>
            <a:r>
              <a:rPr lang="it-IT" sz="1600" dirty="0" err="1">
                <a:latin typeface="Calibri" panose="020F0502020204030204" pitchFamily="34" charset="0"/>
                <a:ea typeface="Avenir"/>
                <a:cs typeface="Calibri" panose="020F0502020204030204" pitchFamily="34" charset="0"/>
                <a:sym typeface="Avenir"/>
              </a:rPr>
              <a:t>stimulating</a:t>
            </a:r>
            <a:r>
              <a:rPr lang="it-IT" sz="1600" dirty="0">
                <a:latin typeface="Calibri" panose="020F0502020204030204" pitchFamily="34" charset="0"/>
                <a:ea typeface="Avenir"/>
                <a:cs typeface="Calibri" panose="020F0502020204030204" pitchFamily="34" charset="0"/>
                <a:sym typeface="Avenir"/>
              </a:rPr>
              <a:t> the production of </a:t>
            </a:r>
            <a:r>
              <a:rPr lang="it-IT" sz="1600" dirty="0" err="1">
                <a:latin typeface="Calibri" panose="020F0502020204030204" pitchFamily="34" charset="0"/>
                <a:ea typeface="Avenir"/>
                <a:cs typeface="Calibri" panose="020F0502020204030204" pitchFamily="34" charset="0"/>
                <a:sym typeface="Avenir"/>
              </a:rPr>
              <a:t>photons</a:t>
            </a:r>
            <a:r>
              <a:rPr lang="it-IT" sz="1600" dirty="0">
                <a:latin typeface="Calibri" panose="020F0502020204030204" pitchFamily="34" charset="0"/>
                <a:ea typeface="Avenir"/>
                <a:cs typeface="Calibri" panose="020F0502020204030204" pitchFamily="34" charset="0"/>
                <a:sym typeface="Avenir"/>
              </a:rPr>
              <a:t> as in the </a:t>
            </a:r>
            <a:r>
              <a:rPr lang="it-IT" sz="1600" dirty="0" err="1">
                <a:latin typeface="Calibri" panose="020F0502020204030204" pitchFamily="34" charset="0"/>
                <a:ea typeface="Avenir"/>
                <a:cs typeface="Calibri" panose="020F0502020204030204" pitchFamily="34" charset="0"/>
                <a:sym typeface="Avenir"/>
              </a:rPr>
              <a:t>scintillation</a:t>
            </a:r>
            <a:r>
              <a:rPr lang="it-IT" sz="1600" dirty="0">
                <a:latin typeface="Calibri" panose="020F0502020204030204" pitchFamily="34" charset="0"/>
                <a:ea typeface="Avenir"/>
                <a:cs typeface="Calibri" panose="020F0502020204030204" pitchFamily="34" charset="0"/>
                <a:sym typeface="Avenir"/>
              </a:rPr>
              <a:t> </a:t>
            </a:r>
            <a:r>
              <a:rPr lang="it-IT" sz="1600" dirty="0" err="1">
                <a:latin typeface="Calibri" panose="020F0502020204030204" pitchFamily="34" charset="0"/>
                <a:ea typeface="Avenir"/>
                <a:cs typeface="Calibri" panose="020F0502020204030204" pitchFamily="34" charset="0"/>
                <a:sym typeface="Avenir"/>
              </a:rPr>
              <a:t>chambers</a:t>
            </a:r>
            <a:r>
              <a:rPr lang="it-IT" sz="1600" dirty="0">
                <a:latin typeface="Calibri" panose="020F0502020204030204" pitchFamily="34" charset="0"/>
                <a:ea typeface="Avenir"/>
                <a:cs typeface="Calibri" panose="020F0502020204030204" pitchFamily="34" charset="0"/>
                <a:sym typeface="Avenir"/>
              </a:rPr>
              <a:t> of the Cosmic Box.</a:t>
            </a:r>
            <a:r>
              <a:rPr lang="en-US" sz="1600" dirty="0">
                <a:latin typeface="Calibri" panose="020F0502020204030204" pitchFamily="34" charset="0"/>
                <a:ea typeface="Avenir"/>
                <a:cs typeface="Calibri" panose="020F0502020204030204" pitchFamily="34" charset="0"/>
                <a:sym typeface="Avenir"/>
              </a:rPr>
              <a:t> </a:t>
            </a:r>
          </a:p>
          <a:p>
            <a:pPr lvl="0" algn="just"/>
            <a:endParaRPr lang="en-US" sz="1600" dirty="0">
              <a:latin typeface="Calibri" panose="020F0502020204030204" pitchFamily="34" charset="0"/>
              <a:ea typeface="Avenir"/>
              <a:cs typeface="Calibri" panose="020F0502020204030204" pitchFamily="34" charset="0"/>
              <a:sym typeface="Avenir"/>
            </a:endParaRPr>
          </a:p>
          <a:p>
            <a:pPr lvl="0" algn="just"/>
            <a:r>
              <a:rPr lang="en-US" sz="1600" dirty="0">
                <a:latin typeface="Calibri" panose="020F0502020204030204" pitchFamily="34" charset="0"/>
                <a:ea typeface="Avenir"/>
                <a:cs typeface="Calibri" panose="020F0502020204030204" pitchFamily="34" charset="0"/>
                <a:sym typeface="Avenir"/>
              </a:rPr>
              <a:t>When the energy increases and the flow of Cosmic Rays becomes very low, you have to have large surface experiments.</a:t>
            </a:r>
          </a:p>
          <a:p>
            <a:pPr lvl="0" algn="just"/>
            <a:endParaRPr lang="en-US" sz="1600" dirty="0">
              <a:latin typeface="Calibri" panose="020F0502020204030204" pitchFamily="34" charset="0"/>
              <a:ea typeface="Avenir"/>
              <a:cs typeface="Calibri" panose="020F0502020204030204" pitchFamily="34" charset="0"/>
              <a:sym typeface="Avenir"/>
            </a:endParaRPr>
          </a:p>
          <a:p>
            <a:pPr lvl="0" algn="just"/>
            <a:r>
              <a:rPr lang="en-US" sz="1600" dirty="0">
                <a:latin typeface="Calibri" panose="020F0502020204030204" pitchFamily="34" charset="0"/>
                <a:ea typeface="Avenir"/>
                <a:cs typeface="Calibri" panose="020F0502020204030204" pitchFamily="34" charset="0"/>
                <a:sym typeface="Avenir"/>
              </a:rPr>
              <a:t>From the characteristics of the "shower" of particles can be derived the energy and direction of the primary cosmic ray.</a:t>
            </a:r>
          </a:p>
          <a:p>
            <a:pPr lvl="0" algn="just"/>
            <a:endParaRPr lang="en-US" sz="1600" dirty="0">
              <a:latin typeface="Avenir"/>
              <a:ea typeface="Avenir"/>
              <a:cs typeface="Avenir"/>
              <a:sym typeface="Avenir"/>
            </a:endParaRPr>
          </a:p>
          <a:p>
            <a:pPr lvl="0" algn="just"/>
            <a:endParaRPr lang="en-US" sz="1600" dirty="0">
              <a:latin typeface="Avenir"/>
              <a:ea typeface="Avenir"/>
              <a:cs typeface="Avenir"/>
              <a:sym typeface="Avenir"/>
            </a:endParaRPr>
          </a:p>
          <a:p>
            <a:pPr lvl="0" algn="just"/>
            <a:endParaRPr lang="en-US" sz="1600" dirty="0">
              <a:latin typeface="Avenir"/>
              <a:ea typeface="Avenir"/>
              <a:cs typeface="Avenir"/>
              <a:sym typeface="Avenir"/>
            </a:endParaRPr>
          </a:p>
          <a:p>
            <a:pPr lvl="0" algn="just"/>
            <a:endParaRPr lang="en-US" sz="1600" dirty="0">
              <a:latin typeface="Avenir"/>
              <a:ea typeface="Avenir"/>
              <a:cs typeface="Avenir"/>
              <a:sym typeface="Avenir"/>
            </a:endParaRPr>
          </a:p>
          <a:p>
            <a:pPr lvl="0" algn="just"/>
            <a:endParaRPr sz="1600" dirty="0">
              <a:latin typeface="Avenir"/>
              <a:ea typeface="Avenir"/>
              <a:cs typeface="Avenir"/>
              <a:sym typeface="Avenir"/>
            </a:endParaRPr>
          </a:p>
        </p:txBody>
      </p:sp>
      <p:pic>
        <p:nvPicPr>
          <p:cNvPr id="2" name="Immagine 1">
            <a:extLst>
              <a:ext uri="{FF2B5EF4-FFF2-40B4-BE49-F238E27FC236}">
                <a16:creationId xmlns:a16="http://schemas.microsoft.com/office/drawing/2014/main" id="{10D6B800-7DC7-DA9A-BF65-347134C78497}"/>
              </a:ext>
            </a:extLst>
          </p:cNvPr>
          <p:cNvPicPr>
            <a:picLocks noChangeAspect="1"/>
          </p:cNvPicPr>
          <p:nvPr/>
        </p:nvPicPr>
        <p:blipFill>
          <a:blip r:embed="rId3"/>
          <a:stretch>
            <a:fillRect/>
          </a:stretch>
        </p:blipFill>
        <p:spPr>
          <a:xfrm>
            <a:off x="9020804" y="1081006"/>
            <a:ext cx="2223510" cy="2673209"/>
          </a:xfrm>
          <a:prstGeom prst="rect">
            <a:avLst/>
          </a:prstGeom>
        </p:spPr>
      </p:pic>
      <p:pic>
        <p:nvPicPr>
          <p:cNvPr id="8" name="Segnaposto contenuto 3" descr="astroparticelle-raggi-cosmici.jpg">
            <a:extLst>
              <a:ext uri="{FF2B5EF4-FFF2-40B4-BE49-F238E27FC236}">
                <a16:creationId xmlns:a16="http://schemas.microsoft.com/office/drawing/2014/main" id="{CD7F5D5F-E81E-02C6-3B9A-D74F97309A6D}"/>
              </a:ext>
            </a:extLst>
          </p:cNvPr>
          <p:cNvPicPr>
            <a:picLocks noChangeAspect="1"/>
          </p:cNvPicPr>
          <p:nvPr/>
        </p:nvPicPr>
        <p:blipFill>
          <a:blip r:embed="rId4" cstate="print"/>
          <a:stretch>
            <a:fillRect/>
          </a:stretch>
        </p:blipFill>
        <p:spPr>
          <a:xfrm>
            <a:off x="6367737" y="3976492"/>
            <a:ext cx="2703256" cy="256264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12a7fa4d348_2_7"/>
          <p:cNvSpPr txBox="1">
            <a:spLocks noGrp="1"/>
          </p:cNvSpPr>
          <p:nvPr>
            <p:ph type="title"/>
          </p:nvPr>
        </p:nvSpPr>
        <p:spPr>
          <a:xfrm>
            <a:off x="2568102" y="71025"/>
            <a:ext cx="8258582"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it-IT" b="1" dirty="0">
                <a:latin typeface="Calibri" panose="020F0502020204030204" pitchFamily="34" charset="0"/>
                <a:cs typeface="Calibri" panose="020F0502020204030204" pitchFamily="34" charset="0"/>
              </a:rPr>
              <a:t>The EEE detector</a:t>
            </a:r>
            <a:endParaRPr b="1" dirty="0">
              <a:latin typeface="Calibri" panose="020F0502020204030204" pitchFamily="34" charset="0"/>
              <a:cs typeface="Calibri" panose="020F0502020204030204" pitchFamily="34" charset="0"/>
            </a:endParaRPr>
          </a:p>
        </p:txBody>
      </p:sp>
      <p:sp>
        <p:nvSpPr>
          <p:cNvPr id="156" name="Google Shape;156;g12a7fa4d348_2_7"/>
          <p:cNvSpPr txBox="1">
            <a:spLocks noGrp="1"/>
          </p:cNvSpPr>
          <p:nvPr>
            <p:ph type="body" idx="1"/>
          </p:nvPr>
        </p:nvSpPr>
        <p:spPr>
          <a:xfrm>
            <a:off x="480766" y="1262850"/>
            <a:ext cx="5693791" cy="490228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1600" dirty="0">
                <a:latin typeface="Calibri" panose="020F0502020204030204" pitchFamily="34" charset="0"/>
                <a:cs typeface="Calibri" panose="020F0502020204030204" pitchFamily="34" charset="0"/>
              </a:rPr>
              <a:t>The EEE detector is a Multigap Resistive Plate Chamber (MRPC) that can measure, among other things, the time-of-flight of subnuclear particles.</a:t>
            </a:r>
          </a:p>
          <a:p>
            <a:pPr marL="0" lvl="0" indent="0" algn="l" rtl="0">
              <a:spcBef>
                <a:spcPts val="1000"/>
              </a:spcBef>
              <a:spcAft>
                <a:spcPts val="0"/>
              </a:spcAft>
              <a:buNone/>
            </a:pPr>
            <a:r>
              <a:rPr lang="en-US" sz="1600" dirty="0">
                <a:latin typeface="Calibri" panose="020F0502020204030204" pitchFamily="34" charset="0"/>
                <a:cs typeface="Calibri" panose="020F0502020204030204" pitchFamily="34" charset="0"/>
              </a:rPr>
              <a:t>It consist of three superimposed chamber containing gas that is ionized when a charged particle passes through.</a:t>
            </a:r>
          </a:p>
          <a:p>
            <a:pPr marL="0" lvl="0" indent="0" algn="l" rtl="0">
              <a:spcBef>
                <a:spcPts val="1000"/>
              </a:spcBef>
              <a:spcAft>
                <a:spcPts val="0"/>
              </a:spcAft>
              <a:buNone/>
            </a:pPr>
            <a:r>
              <a:rPr lang="en-US" sz="1600" dirty="0">
                <a:latin typeface="Calibri" panose="020F0502020204030204" pitchFamily="34" charset="0"/>
                <a:cs typeface="Calibri" panose="020F0502020204030204" pitchFamily="34" charset="0"/>
              </a:rPr>
              <a:t>The energy and direction of the primary cosmic rays are determined by counting and reconstructing the direction of the muon component. </a:t>
            </a:r>
          </a:p>
          <a:p>
            <a:pPr marL="0" lvl="0" indent="0" algn="l" rtl="0">
              <a:spcBef>
                <a:spcPts val="1000"/>
              </a:spcBef>
              <a:spcAft>
                <a:spcPts val="0"/>
              </a:spcAft>
              <a:buNone/>
            </a:pPr>
            <a:r>
              <a:rPr lang="en-US" sz="1600" dirty="0">
                <a:latin typeface="Calibri" panose="020F0502020204030204" pitchFamily="34" charset="0"/>
                <a:cs typeface="Calibri" panose="020F0502020204030204" pitchFamily="34" charset="0"/>
              </a:rPr>
              <a:t>Correlation of event measured by different telescopes is done later using GPS technology, which can identify simultaneous events. </a:t>
            </a:r>
          </a:p>
          <a:p>
            <a:pPr marL="0" lvl="0" indent="0" algn="l" rtl="0">
              <a:spcBef>
                <a:spcPts val="1000"/>
              </a:spcBef>
              <a:spcAft>
                <a:spcPts val="0"/>
              </a:spcAft>
              <a:buNone/>
            </a:pPr>
            <a:r>
              <a:rPr lang="en-US" sz="1600" dirty="0">
                <a:latin typeface="Calibri" panose="020F0502020204030204" pitchFamily="34" charset="0"/>
                <a:cs typeface="Calibri" panose="020F0502020204030204" pitchFamily="34" charset="0"/>
              </a:rPr>
              <a:t>In recent years, for the school that don’t have a telescope, smaller and manageable telescopes, for detecting cosmic rays have been developed, that is the Cosmic Box.</a:t>
            </a:r>
          </a:p>
        </p:txBody>
      </p:sp>
      <p:sp>
        <p:nvSpPr>
          <p:cNvPr id="157" name="Google Shape;157;g12a7fa4d348_2_7"/>
          <p:cNvSpPr txBox="1"/>
          <p:nvPr/>
        </p:nvSpPr>
        <p:spPr>
          <a:xfrm>
            <a:off x="7641100" y="1530600"/>
            <a:ext cx="195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nir"/>
              <a:ea typeface="Avenir"/>
              <a:cs typeface="Avenir"/>
              <a:sym typeface="Avenir"/>
            </a:endParaRPr>
          </a:p>
        </p:txBody>
      </p:sp>
      <p:pic>
        <p:nvPicPr>
          <p:cNvPr id="158" name="Google Shape;158;g12a7fa4d348_2_7"/>
          <p:cNvPicPr preferRelativeResize="0"/>
          <p:nvPr/>
        </p:nvPicPr>
        <p:blipFill rotWithShape="1">
          <a:blip r:embed="rId3">
            <a:alphaModFix/>
          </a:blip>
          <a:srcRect l="10145" r="16861"/>
          <a:stretch/>
        </p:blipFill>
        <p:spPr>
          <a:xfrm>
            <a:off x="6434775" y="1530600"/>
            <a:ext cx="4391909" cy="31922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5"/>
          <p:cNvSpPr txBox="1">
            <a:spLocks noGrp="1"/>
          </p:cNvSpPr>
          <p:nvPr>
            <p:ph type="title"/>
          </p:nvPr>
        </p:nvSpPr>
        <p:spPr>
          <a:xfrm>
            <a:off x="2101173" y="351525"/>
            <a:ext cx="8898851"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Arial"/>
              <a:buNone/>
            </a:pPr>
            <a:r>
              <a:rPr lang="it-IT" b="1" dirty="0">
                <a:latin typeface="Calibri" panose="020F0502020204030204" pitchFamily="34" charset="0"/>
                <a:cs typeface="Calibri" panose="020F0502020204030204" pitchFamily="34" charset="0"/>
              </a:rPr>
              <a:t>The Cosmic Box</a:t>
            </a:r>
            <a:endParaRPr b="1" dirty="0">
              <a:latin typeface="Calibri" panose="020F0502020204030204" pitchFamily="34" charset="0"/>
              <a:cs typeface="Calibri" panose="020F0502020204030204" pitchFamily="34" charset="0"/>
            </a:endParaRPr>
          </a:p>
        </p:txBody>
      </p:sp>
      <p:sp>
        <p:nvSpPr>
          <p:cNvPr id="164" name="Google Shape;164;p5"/>
          <p:cNvSpPr txBox="1">
            <a:spLocks noGrp="1"/>
          </p:cNvSpPr>
          <p:nvPr>
            <p:ph type="body" idx="1"/>
          </p:nvPr>
        </p:nvSpPr>
        <p:spPr>
          <a:xfrm>
            <a:off x="579650" y="1784800"/>
            <a:ext cx="5637451" cy="4351200"/>
          </a:xfrm>
          <a:prstGeom prst="rect">
            <a:avLst/>
          </a:prstGeom>
          <a:noFill/>
          <a:ln>
            <a:noFill/>
          </a:ln>
        </p:spPr>
        <p:txBody>
          <a:bodyPr spcFirstLastPara="1" wrap="square" lIns="91425" tIns="45700" rIns="91425" bIns="45700" anchor="t" anchorCtr="0">
            <a:normAutofit/>
          </a:bodyPr>
          <a:lstStyle/>
          <a:p>
            <a:pPr marL="0" lvl="0" indent="0" algn="just" rtl="0">
              <a:lnSpc>
                <a:spcPct val="110000"/>
              </a:lnSpc>
              <a:spcBef>
                <a:spcPts val="0"/>
              </a:spcBef>
              <a:spcAft>
                <a:spcPts val="0"/>
              </a:spcAft>
              <a:buSzPts val="2800"/>
              <a:buNone/>
            </a:pPr>
            <a:r>
              <a:rPr lang="en-US" sz="1600" dirty="0">
                <a:latin typeface="Calibri" panose="020F0502020204030204" pitchFamily="34" charset="0"/>
                <a:cs typeface="Calibri" panose="020F0502020204030204" pitchFamily="34" charset="0"/>
              </a:rPr>
              <a:t>The Cosmic Box is a device consisting of two parallel plates (15cmx15cmx1cm) of scintillator material, overlapping and spaced about 30 cm apart.</a:t>
            </a:r>
            <a:br>
              <a:rPr lang="en-US" sz="1600" dirty="0">
                <a:latin typeface="Calibri" panose="020F0502020204030204" pitchFamily="34" charset="0"/>
                <a:cs typeface="Calibri" panose="020F0502020204030204" pitchFamily="34" charset="0"/>
              </a:rPr>
            </a:b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The scintillators of the Cosmic Box produce meaningful signals when they are used together, i.e., when only the signals that are</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passing through both chambers are recorded.</a:t>
            </a:r>
            <a:br>
              <a:rPr lang="en-US" sz="1600" dirty="0">
                <a:latin typeface="Calibri" panose="020F0502020204030204" pitchFamily="34" charset="0"/>
                <a:cs typeface="Calibri" panose="020F0502020204030204" pitchFamily="34" charset="0"/>
              </a:rPr>
            </a:b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When a charged particle passes through the scintillator material, some of its energy is converted into scintillation (light signal). The photons thus produced are directed by suitable design measures to a photosensor </a:t>
            </a:r>
            <a:r>
              <a:rPr lang="en-US" sz="1600" dirty="0" err="1">
                <a:latin typeface="Calibri" panose="020F0502020204030204" pitchFamily="34" charset="0"/>
                <a:cs typeface="Calibri" panose="020F0502020204030204" pitchFamily="34" charset="0"/>
              </a:rPr>
              <a:t>SiPM</a:t>
            </a:r>
            <a:r>
              <a:rPr lang="en-US" sz="1600" dirty="0">
                <a:latin typeface="Calibri" panose="020F0502020204030204" pitchFamily="34" charset="0"/>
                <a:cs typeface="Calibri" panose="020F0502020204030204" pitchFamily="34" charset="0"/>
              </a:rPr>
              <a:t> (Silicon Photo Multilayer) and converted into an electrical signal. </a:t>
            </a:r>
            <a:endParaRPr sz="1600" dirty="0">
              <a:latin typeface="Calibri" panose="020F0502020204030204" pitchFamily="34" charset="0"/>
              <a:cs typeface="Calibri" panose="020F0502020204030204" pitchFamily="34" charset="0"/>
            </a:endParaRPr>
          </a:p>
        </p:txBody>
      </p:sp>
      <p:pic>
        <p:nvPicPr>
          <p:cNvPr id="165" name="Google Shape;165;p5"/>
          <p:cNvPicPr preferRelativeResize="0"/>
          <p:nvPr/>
        </p:nvPicPr>
        <p:blipFill rotWithShape="1">
          <a:blip r:embed="rId3">
            <a:alphaModFix/>
          </a:blip>
          <a:srcRect l="47404" t="549"/>
          <a:stretch/>
        </p:blipFill>
        <p:spPr>
          <a:xfrm>
            <a:off x="7381186" y="1654711"/>
            <a:ext cx="3195687" cy="372799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12d8083a2c6_0_3"/>
          <p:cNvSpPr txBox="1"/>
          <p:nvPr/>
        </p:nvSpPr>
        <p:spPr>
          <a:xfrm>
            <a:off x="2813518" y="388940"/>
            <a:ext cx="90747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4400" b="1" dirty="0" err="1">
                <a:solidFill>
                  <a:schemeClr val="dk2"/>
                </a:solidFill>
                <a:latin typeface="Calibri" panose="020F0502020204030204" pitchFamily="34" charset="0"/>
                <a:cs typeface="Calibri" panose="020F0502020204030204" pitchFamily="34" charset="0"/>
              </a:rPr>
              <a:t>Victory</a:t>
            </a:r>
            <a:r>
              <a:rPr lang="it-IT" sz="4400" b="1" dirty="0">
                <a:solidFill>
                  <a:schemeClr val="dk2"/>
                </a:solidFill>
                <a:latin typeface="Calibri" panose="020F0502020204030204" pitchFamily="34" charset="0"/>
                <a:cs typeface="Calibri" panose="020F0502020204030204" pitchFamily="34" charset="0"/>
              </a:rPr>
              <a:t> of the Cosmic Box</a:t>
            </a:r>
            <a:endParaRPr sz="4400" b="1" dirty="0">
              <a:solidFill>
                <a:schemeClr val="dk2"/>
              </a:solidFill>
              <a:latin typeface="Calibri" panose="020F0502020204030204" pitchFamily="34" charset="0"/>
              <a:cs typeface="Calibri" panose="020F0502020204030204" pitchFamily="34" charset="0"/>
            </a:endParaRPr>
          </a:p>
        </p:txBody>
      </p:sp>
      <p:sp>
        <p:nvSpPr>
          <p:cNvPr id="246" name="Google Shape;246;g12d8083a2c6_0_3"/>
          <p:cNvSpPr txBox="1"/>
          <p:nvPr/>
        </p:nvSpPr>
        <p:spPr>
          <a:xfrm>
            <a:off x="4531175" y="1751250"/>
            <a:ext cx="50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nir"/>
              <a:ea typeface="Avenir"/>
              <a:cs typeface="Avenir"/>
              <a:sym typeface="Avenir"/>
            </a:endParaRPr>
          </a:p>
        </p:txBody>
      </p:sp>
      <p:sp>
        <p:nvSpPr>
          <p:cNvPr id="247" name="Google Shape;247;g12d8083a2c6_0_3"/>
          <p:cNvSpPr txBox="1"/>
          <p:nvPr/>
        </p:nvSpPr>
        <p:spPr>
          <a:xfrm>
            <a:off x="1558650" y="1423830"/>
            <a:ext cx="5322143" cy="145524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en-US" sz="1600" dirty="0">
                <a:latin typeface="Calibri" panose="020F0502020204030204" pitchFamily="34" charset="0"/>
                <a:cs typeface="Calibri" panose="020F0502020204030204" pitchFamily="34" charset="0"/>
              </a:rPr>
              <a:t>The Cosmic Box was won, in 2019,  by the High School C. Cavour by participating in a contest before the pandemic, it was presented to the students at the end of the visit to the Fermi Center.</a:t>
            </a:r>
            <a:endParaRPr sz="1600" dirty="0">
              <a:solidFill>
                <a:schemeClr val="dk2"/>
              </a:solidFill>
              <a:latin typeface="Calibri" panose="020F0502020204030204" pitchFamily="34" charset="0"/>
              <a:cs typeface="Calibri" panose="020F0502020204030204" pitchFamily="34" charset="0"/>
            </a:endParaRPr>
          </a:p>
        </p:txBody>
      </p:sp>
      <p:sp>
        <p:nvSpPr>
          <p:cNvPr id="248" name="Google Shape;248;g12d8083a2c6_0_3"/>
          <p:cNvSpPr txBox="1"/>
          <p:nvPr/>
        </p:nvSpPr>
        <p:spPr>
          <a:xfrm>
            <a:off x="5237375" y="4625075"/>
            <a:ext cx="61233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latin typeface="Calibri" panose="020F0502020204030204" pitchFamily="34" charset="0"/>
                <a:cs typeface="Calibri" panose="020F0502020204030204" pitchFamily="34" charset="0"/>
              </a:rPr>
              <a:t>One of the characteristics of the winning project of the competition was that it included an action campaign for the Basilica of San Clemente in Rome. The church consists of three different levels where you can count the cosmic rays in a spectacular historical and artistic context</a:t>
            </a:r>
            <a:endParaRPr sz="1600" dirty="0">
              <a:solidFill>
                <a:schemeClr val="dk2"/>
              </a:solidFill>
              <a:latin typeface="Calibri" panose="020F0502020204030204" pitchFamily="34" charset="0"/>
              <a:cs typeface="Calibri" panose="020F0502020204030204" pitchFamily="34" charset="0"/>
            </a:endParaRPr>
          </a:p>
        </p:txBody>
      </p:sp>
      <p:pic>
        <p:nvPicPr>
          <p:cNvPr id="249" name="Google Shape;249;g12d8083a2c6_0_3"/>
          <p:cNvPicPr preferRelativeResize="0"/>
          <p:nvPr/>
        </p:nvPicPr>
        <p:blipFill>
          <a:blip r:embed="rId3">
            <a:alphaModFix/>
          </a:blip>
          <a:stretch>
            <a:fillRect/>
          </a:stretch>
        </p:blipFill>
        <p:spPr>
          <a:xfrm>
            <a:off x="7675123" y="1332689"/>
            <a:ext cx="4108678" cy="2779587"/>
          </a:xfrm>
          <a:prstGeom prst="rect">
            <a:avLst/>
          </a:prstGeom>
          <a:noFill/>
          <a:ln>
            <a:noFill/>
          </a:ln>
        </p:spPr>
      </p:pic>
      <p:pic>
        <p:nvPicPr>
          <p:cNvPr id="250" name="Google Shape;250;g12d8083a2c6_0_3"/>
          <p:cNvPicPr preferRelativeResize="0"/>
          <p:nvPr/>
        </p:nvPicPr>
        <p:blipFill>
          <a:blip r:embed="rId4">
            <a:alphaModFix/>
          </a:blip>
          <a:stretch>
            <a:fillRect/>
          </a:stretch>
        </p:blipFill>
        <p:spPr>
          <a:xfrm>
            <a:off x="420550" y="3377138"/>
            <a:ext cx="4612826" cy="3263574"/>
          </a:xfrm>
          <a:prstGeom prst="rect">
            <a:avLst/>
          </a:prstGeom>
          <a:noFill/>
          <a:ln>
            <a:noFill/>
          </a:ln>
        </p:spPr>
      </p:pic>
    </p:spTree>
    <p:extLst>
      <p:ext uri="{BB962C8B-B14F-4D97-AF65-F5344CB8AC3E}">
        <p14:creationId xmlns:p14="http://schemas.microsoft.com/office/powerpoint/2010/main" val="2945787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6"/>
          <p:cNvSpPr txBox="1">
            <a:spLocks noGrp="1"/>
          </p:cNvSpPr>
          <p:nvPr>
            <p:ph type="title"/>
          </p:nvPr>
        </p:nvSpPr>
        <p:spPr>
          <a:xfrm>
            <a:off x="2957208" y="365125"/>
            <a:ext cx="8396591"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2"/>
              </a:buClr>
              <a:buSzPts val="4400"/>
              <a:buFont typeface="Arial"/>
              <a:buNone/>
            </a:pPr>
            <a:r>
              <a:rPr lang="it-IT" b="1" dirty="0">
                <a:latin typeface="Calibri" panose="020F0502020204030204" pitchFamily="34" charset="0"/>
                <a:cs typeface="Calibri" panose="020F0502020204030204" pitchFamily="34" charset="0"/>
              </a:rPr>
              <a:t>Delivery of the Cosmic Box</a:t>
            </a:r>
            <a:endParaRPr b="1" dirty="0">
              <a:latin typeface="Calibri" panose="020F0502020204030204" pitchFamily="34" charset="0"/>
              <a:cs typeface="Calibri" panose="020F0502020204030204" pitchFamily="34" charset="0"/>
            </a:endParaRPr>
          </a:p>
        </p:txBody>
      </p:sp>
      <p:pic>
        <p:nvPicPr>
          <p:cNvPr id="171" name="Google Shape;171;p6" descr="Immagine che contiene cielo, esterni, terra, persone&#10;&#10;Descrizione generata automaticamente"/>
          <p:cNvPicPr preferRelativeResize="0">
            <a:picLocks noGrp="1"/>
          </p:cNvPicPr>
          <p:nvPr>
            <p:ph type="body" idx="1"/>
          </p:nvPr>
        </p:nvPicPr>
        <p:blipFill rotWithShape="1">
          <a:blip r:embed="rId3">
            <a:alphaModFix/>
          </a:blip>
          <a:srcRect/>
          <a:stretch/>
        </p:blipFill>
        <p:spPr>
          <a:xfrm>
            <a:off x="882374" y="2121800"/>
            <a:ext cx="4075800" cy="3056700"/>
          </a:xfrm>
          <a:prstGeom prst="rect">
            <a:avLst/>
          </a:prstGeom>
          <a:noFill/>
          <a:ln>
            <a:noFill/>
          </a:ln>
        </p:spPr>
      </p:pic>
      <p:sp>
        <p:nvSpPr>
          <p:cNvPr id="172" name="Google Shape;172;p6"/>
          <p:cNvSpPr txBox="1"/>
          <p:nvPr/>
        </p:nvSpPr>
        <p:spPr>
          <a:xfrm>
            <a:off x="5650075" y="2182775"/>
            <a:ext cx="5936100" cy="2893069"/>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US" sz="1600" dirty="0">
                <a:latin typeface="Calibri" panose="020F0502020204030204" pitchFamily="34" charset="0"/>
                <a:cs typeface="Calibri" panose="020F0502020204030204" pitchFamily="34" charset="0"/>
              </a:rPr>
              <a:t>On March 2, 2022, we visited the historic building in Via </a:t>
            </a:r>
            <a:r>
              <a:rPr lang="en-US" sz="1600" dirty="0" err="1">
                <a:latin typeface="Calibri" panose="020F0502020204030204" pitchFamily="34" charset="0"/>
                <a:cs typeface="Calibri" panose="020F0502020204030204" pitchFamily="34" charset="0"/>
              </a:rPr>
              <a:t>Panisperna</a:t>
            </a:r>
            <a:r>
              <a:rPr lang="en-US" sz="1600" dirty="0">
                <a:latin typeface="Calibri" panose="020F0502020204030204" pitchFamily="34" charset="0"/>
                <a:cs typeface="Calibri" panose="020F0502020204030204" pitchFamily="34" charset="0"/>
              </a:rPr>
              <a:t> to hand over the Cosmic Box, a useful instrument for detecting cosmic rays that the school had won after participating in a competition before the Covid-19 pandemic.</a:t>
            </a:r>
          </a:p>
          <a:p>
            <a:pPr marL="0" lvl="0" indent="0" algn="just" rtl="0">
              <a:spcBef>
                <a:spcPts val="0"/>
              </a:spcBef>
              <a:spcAft>
                <a:spcPts val="0"/>
              </a:spcAft>
              <a:buNone/>
            </a:pPr>
            <a:r>
              <a:rPr lang="en-US" sz="1600" dirty="0">
                <a:latin typeface="Calibri" panose="020F0502020204030204" pitchFamily="34" charset="0"/>
                <a:cs typeface="Calibri" panose="020F0502020204030204" pitchFamily="34" charset="0"/>
              </a:rPr>
              <a:t> </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When we arrived at the building, we were welcomed by   Dr Silvia Pisano and the historian of science Dr Miriam Focaccia, who guided us through the museum and all the symbolic places of Enrico Fermi's discoveries.</a:t>
            </a: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At the end of the visit, we received the Cosmic Box that we used for the measurements</a:t>
            </a:r>
            <a:r>
              <a:rPr lang="it-IT" sz="1600" dirty="0">
                <a:latin typeface="Calibri" panose="020F0502020204030204" pitchFamily="34" charset="0"/>
                <a:ea typeface="Avenir"/>
                <a:cs typeface="Calibri" panose="020F0502020204030204" pitchFamily="34" charset="0"/>
                <a:sym typeface="Avenir"/>
              </a:rPr>
              <a:t>. </a:t>
            </a:r>
            <a:endParaRPr sz="1600" dirty="0">
              <a:latin typeface="Calibri" panose="020F0502020204030204" pitchFamily="34" charset="0"/>
              <a:ea typeface="Avenir"/>
              <a:cs typeface="Calibri" panose="020F0502020204030204" pitchFamily="34" charset="0"/>
              <a:sym typeface="Avenir"/>
            </a:endParaRPr>
          </a:p>
        </p:txBody>
      </p:sp>
      <p:sp>
        <p:nvSpPr>
          <p:cNvPr id="2" name="CasellaDiTesto 1">
            <a:extLst>
              <a:ext uri="{FF2B5EF4-FFF2-40B4-BE49-F238E27FC236}">
                <a16:creationId xmlns:a16="http://schemas.microsoft.com/office/drawing/2014/main" id="{1BABCCE3-C562-6985-42E2-FF81AE413AFA}"/>
              </a:ext>
            </a:extLst>
          </p:cNvPr>
          <p:cNvSpPr txBox="1"/>
          <p:nvPr/>
        </p:nvSpPr>
        <p:spPr>
          <a:xfrm>
            <a:off x="1117076" y="5514452"/>
            <a:ext cx="10152668" cy="584775"/>
          </a:xfrm>
          <a:prstGeom prst="rect">
            <a:avLst/>
          </a:prstGeom>
          <a:noFill/>
        </p:spPr>
        <p:txBody>
          <a:bodyPr wrap="square" rtlCol="0">
            <a:spAutoFit/>
          </a:bodyPr>
          <a:lstStyle/>
          <a:p>
            <a:r>
              <a:rPr lang="en-US" sz="1600">
                <a:latin typeface="Calibri" panose="020F0502020204030204" pitchFamily="34" charset="0"/>
                <a:cs typeface="Calibri" panose="020F0502020204030204" pitchFamily="34" charset="0"/>
              </a:rPr>
              <a:t>The cosmic box was used to carry out two measurement campaigns, one at the Liceo Cavour and one at the Basilica of San Clemente</a:t>
            </a:r>
            <a:endParaRPr lang="it-IT" sz="1600" dirty="0">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ExploreVTI">
  <a:themeElements>
    <a:clrScheme name="AnalogousFromDarkSeedLeftStep">
      <a:dk1>
        <a:srgbClr val="000000"/>
      </a:dk1>
      <a:lt1>
        <a:srgbClr val="FFFFFF"/>
      </a:lt1>
      <a:dk2>
        <a:srgbClr val="1B2130"/>
      </a:dk2>
      <a:lt2>
        <a:srgbClr val="F0F3F1"/>
      </a:lt2>
      <a:accent1>
        <a:srgbClr val="E7299D"/>
      </a:accent1>
      <a:accent2>
        <a:srgbClr val="D017D5"/>
      </a:accent2>
      <a:accent3>
        <a:srgbClr val="9329E7"/>
      </a:accent3>
      <a:accent4>
        <a:srgbClr val="462ED9"/>
      </a:accent4>
      <a:accent5>
        <a:srgbClr val="295DE7"/>
      </a:accent5>
      <a:accent6>
        <a:srgbClr val="179BD5"/>
      </a:accent6>
      <a:hlink>
        <a:srgbClr val="3F4DB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1337</TotalTime>
  <Words>2434</Words>
  <Application>Microsoft Office PowerPoint</Application>
  <PresentationFormat>Widescreen</PresentationFormat>
  <Paragraphs>312</Paragraphs>
  <Slides>23</Slides>
  <Notes>19</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23</vt:i4>
      </vt:variant>
    </vt:vector>
  </HeadingPairs>
  <TitlesOfParts>
    <vt:vector size="28" baseType="lpstr">
      <vt:lpstr>Arial</vt:lpstr>
      <vt:lpstr>Avenir</vt:lpstr>
      <vt:lpstr>Calibri</vt:lpstr>
      <vt:lpstr>Roboto</vt:lpstr>
      <vt:lpstr>ExploreVTI</vt:lpstr>
      <vt:lpstr>Cosmic Ray Counting Using Cosmic Box</vt:lpstr>
      <vt:lpstr>Topics</vt:lpstr>
      <vt:lpstr>The Cosmic Ray</vt:lpstr>
      <vt:lpstr>EEE (Extreme Energy Events) Project</vt:lpstr>
      <vt:lpstr>Presentazione standard di PowerPoint</vt:lpstr>
      <vt:lpstr>The EEE detector</vt:lpstr>
      <vt:lpstr>The Cosmic Box</vt:lpstr>
      <vt:lpstr>Presentazione standard di PowerPoint</vt:lpstr>
      <vt:lpstr>Delivery of the Cosmic Box</vt:lpstr>
      <vt:lpstr>C.Cavour High School</vt:lpstr>
      <vt:lpstr>The measures at Liceum Cavour</vt:lpstr>
      <vt:lpstr>Tables and graphs of the measures at the Liceum Cavour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Cosmic Ray Counting Using Cosmic Box</dc:title>
  <dc:creator>Angela Antonucci</dc:creator>
  <cp:lastModifiedBy>Angela Antonucci</cp:lastModifiedBy>
  <cp:revision>5</cp:revision>
  <dcterms:created xsi:type="dcterms:W3CDTF">2022-05-11T12:39:49Z</dcterms:created>
  <dcterms:modified xsi:type="dcterms:W3CDTF">2022-05-26T17:14:38Z</dcterms:modified>
</cp:coreProperties>
</file>